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7" r:id="rId9"/>
    <p:sldId id="262" r:id="rId10"/>
    <p:sldId id="264" r:id="rId11"/>
    <p:sldId id="263" r:id="rId12"/>
    <p:sldId id="266" r:id="rId13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12" autoAdjust="0"/>
    <p:restoredTop sz="94660"/>
  </p:normalViewPr>
  <p:slideViewPr>
    <p:cSldViewPr snapToGrid="0">
      <p:cViewPr varScale="1">
        <p:scale>
          <a:sx n="74" d="100"/>
          <a:sy n="74" d="100"/>
        </p:scale>
        <p:origin x="47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B34A9-78FC-4DB7-B3C4-A088F368851E}" type="datetimeFigureOut">
              <a:rPr lang="ru-RU"/>
              <a:pPr>
                <a:defRPr/>
              </a:pPr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92F00-4933-47BE-96A4-19339751A0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09124-98E3-4458-B966-3834FF5BA08E}" type="datetimeFigureOut">
              <a:rPr lang="ru-RU"/>
              <a:pPr>
                <a:defRPr/>
              </a:pPr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D35DF-EACB-4A29-9594-A4DEE38212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41424-9954-4530-9075-F6C6520C1A04}" type="datetimeFigureOut">
              <a:rPr lang="ru-RU"/>
              <a:pPr>
                <a:defRPr/>
              </a:pPr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6C5E7-1E4E-4FCF-8E1F-CB99AFD26B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8C2C9-9130-48CE-A86D-6A993390BA24}" type="datetimeFigureOut">
              <a:rPr lang="ru-RU"/>
              <a:pPr>
                <a:defRPr/>
              </a:pPr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C1FB6-A6E7-4AAE-AF01-6EA75915BB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08151-2F87-4FE0-9C7C-EBD3188A4F5C}" type="datetimeFigureOut">
              <a:rPr lang="ru-RU"/>
              <a:pPr>
                <a:defRPr/>
              </a:pPr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6456D-09E8-4491-BFBF-64B4C4F917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628D0-6F9D-4146-A826-F0282A0F08E2}" type="datetimeFigureOut">
              <a:rPr lang="ru-RU"/>
              <a:pPr>
                <a:defRPr/>
              </a:pPr>
              <a:t>13.12.2017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4B620-84F4-4D8F-B4B2-80CD9B9547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424DF-C57B-4F0B-9634-D448C0255E9C}" type="datetimeFigureOut">
              <a:rPr lang="ru-RU"/>
              <a:pPr>
                <a:defRPr/>
              </a:pPr>
              <a:t>13.12.2017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03683-F651-4A96-AD6C-07EC231FB6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49EC0-3A58-4306-832C-A9EBBCB029FB}" type="datetimeFigureOut">
              <a:rPr lang="ru-RU"/>
              <a:pPr>
                <a:defRPr/>
              </a:pPr>
              <a:t>13.12.2017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19D65-6892-4194-99E5-AB4A3340EC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94F29-040D-49A9-A230-1C6A10E6152E}" type="datetimeFigureOut">
              <a:rPr lang="ru-RU"/>
              <a:pPr>
                <a:defRPr/>
              </a:pPr>
              <a:t>13.12.2017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15BD9-5DBC-4B85-9AD8-45689FFE2D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437B3-AEE9-430C-87FA-82D8D7E217EC}" type="datetimeFigureOut">
              <a:rPr lang="ru-RU"/>
              <a:pPr>
                <a:defRPr/>
              </a:pPr>
              <a:t>13.12.2017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1A124-0CE0-4D3B-ACA3-8AED0F2FEB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BA0C6-84EA-4106-B68B-B8F44107CA74}" type="datetimeFigureOut">
              <a:rPr lang="ru-RU"/>
              <a:pPr>
                <a:defRPr/>
              </a:pPr>
              <a:t>13.12.2017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552BF-8BAC-4968-A25C-9799B584DA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064314-30ED-4BBC-905E-676A9F471810}" type="datetimeFigureOut">
              <a:rPr lang="ru-RU"/>
              <a:pPr>
                <a:defRPr/>
              </a:pPr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F6CF22-5790-40E4-880A-B7AE120F62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511300" y="1638300"/>
            <a:ext cx="9144000" cy="2200275"/>
          </a:xfrm>
        </p:spPr>
        <p:txBody>
          <a:bodyPr/>
          <a:lstStyle/>
          <a:p>
            <a:r>
              <a:rPr lang="ru-RU" sz="3100" b="1" smtClean="0">
                <a:latin typeface="Times New Roman" pitchFamily="18" charset="0"/>
                <a:cs typeface="Times New Roman" pitchFamily="18" charset="0"/>
              </a:rPr>
              <a:t>СПОСОБЫ ВЫРАЖЕНИЯ ЗНАЧЕНИЙ БУДУЩЕГО ВРЕМЕНИ И ПРОСПЕКТИВА В </a:t>
            </a:r>
            <a:br>
              <a:rPr lang="ru-RU" sz="31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smtClean="0">
                <a:latin typeface="Times New Roman" pitchFamily="18" charset="0"/>
                <a:cs typeface="Times New Roman" pitchFamily="18" charset="0"/>
              </a:rPr>
              <a:t>ИНГЕРМАНЛАНДСКОМ ФИНСКОМ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smtClean="0">
                <a:latin typeface="Times New Roman" pitchFamily="18" charset="0"/>
                <a:cs typeface="Times New Roman" pitchFamily="18" charset="0"/>
              </a:rPr>
            </a:br>
            <a:endParaRPr lang="ru-RU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202238"/>
            <a:ext cx="9144000" cy="165576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Софья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Шарыгина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sofya-sharygina@mail.ru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7650" y="257175"/>
            <a:ext cx="11509375" cy="6254750"/>
          </a:xfrm>
        </p:spPr>
        <p:txBody>
          <a:bodyPr rtlCol="0">
            <a:normAutofit fontScale="92500" lnSpcReduction="20000"/>
          </a:bodyPr>
          <a:lstStyle/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Конструкция </a:t>
            </a:r>
            <a:r>
              <a:rPr lang="fi-FI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olla </a:t>
            </a:r>
            <a:r>
              <a:rPr lang="fi-FI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(‘</a:t>
            </a:r>
            <a:r>
              <a:rPr lang="ru-RU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быть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ru-RU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fi-FI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инфинитив глагола </a:t>
            </a:r>
            <a:r>
              <a:rPr lang="ru-RU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käyvä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(‘ходить’, ‘идти’)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форме </a:t>
            </a:r>
            <a:r>
              <a:rPr lang="ru-RU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инессива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III инфинитив смыслового глагола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форме </a:t>
            </a:r>
            <a:r>
              <a:rPr lang="ru-RU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иллатива</a:t>
            </a:r>
            <a:endParaRPr lang="ru-RU" b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была предложена информантом один раз и подтверждалась другими информантами достаточно редко</a:t>
            </a:r>
          </a:p>
          <a:p>
            <a:pPr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вероятно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подверглась наибольшему влиянию литературного финского языка: см. сохранение части окончания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характерной для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иллатива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литературном финском [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Karlsson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2002]</a:t>
            </a: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используется для описания ситуации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признаки будущей реализации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которой существуют, но являются менее однозначными, чем в случае конструкции </a:t>
            </a:r>
            <a:r>
              <a:rPr lang="fi-FI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olla + </a:t>
            </a:r>
            <a:r>
              <a:rPr lang="fi-FI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5INF-PL-ADESS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fi-FI" b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endParaRPr lang="fi-FI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en-US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lang="ru-RU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Ребенок близок к тому, чтобы заплакать’</a:t>
            </a:r>
            <a:r>
              <a:rPr lang="ru-RU" sz="1800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Комментарий </a:t>
            </a:r>
            <a:r>
              <a:rPr lang="ru-RU" sz="1800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информанта: 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«у ребенка плохое настроение»</a:t>
            </a:r>
            <a:endParaRPr lang="fi-FI" sz="1800" b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endParaRPr lang="fi-FI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ru-RU" b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  <p:graphicFrame>
        <p:nvGraphicFramePr>
          <p:cNvPr id="22540" name="Group 12"/>
          <p:cNvGraphicFramePr>
            <a:graphicFrameLocks noGrp="1"/>
          </p:cNvGraphicFramePr>
          <p:nvPr/>
        </p:nvGraphicFramePr>
        <p:xfrm>
          <a:off x="379413" y="4816475"/>
          <a:ext cx="9810750" cy="722313"/>
        </p:xfrm>
        <a:graphic>
          <a:graphicData uri="http://schemas.openxmlformats.org/drawingml/2006/table">
            <a:tbl>
              <a:tblPr/>
              <a:tblGrid>
                <a:gridCol w="2452687"/>
                <a:gridCol w="2451100"/>
                <a:gridCol w="2597150"/>
                <a:gridCol w="2309813"/>
              </a:tblGrid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) </a:t>
                      </a: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Laps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on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k</a:t>
                      </a: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ä</a:t>
                      </a:r>
                      <a:r>
                        <a:rPr kumimoji="0" lang="et-E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y</a:t>
                      </a: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-mä-ssä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itke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et-E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ä-</a:t>
                      </a: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ä</a:t>
                      </a: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Ребенок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быть.3SG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ходить-3INF-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INESS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плакать-3INF</a:t>
                      </a:r>
                      <a:r>
                        <a:rPr kumimoji="0" lang="et-E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ILL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200" y="238125"/>
            <a:ext cx="11495088" cy="6111875"/>
          </a:xfrm>
        </p:spPr>
        <p:txBody>
          <a:bodyPr rtlCol="0">
            <a:normAutofit/>
          </a:bodyPr>
          <a:lstStyle/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Конструкции </a:t>
            </a:r>
            <a:r>
              <a:rPr lang="ru-RU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lähtii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+ 3</a:t>
            </a:r>
            <a:r>
              <a:rPr lang="fi-FI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INF.ILL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tahtoo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+ 3</a:t>
            </a:r>
            <a:r>
              <a:rPr lang="en-US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INF.ILL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и конструкция </a:t>
            </a:r>
            <a:r>
              <a:rPr lang="ru-RU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käyvä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+ 3</a:t>
            </a:r>
            <a:r>
              <a:rPr lang="en-US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ILL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могут использоваться только при описании ситуаций, субъект которых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одушевлен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ru-RU" sz="1800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ru-RU" sz="1800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ru-RU" sz="1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lang="ru-RU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 собираюсь купить машину</a:t>
            </a:r>
            <a:r>
              <a:rPr lang="ru-RU" sz="1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ru-RU" sz="1800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ru-RU" sz="1800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ru-RU" sz="1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lang="ru-RU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 собирается уйти</a:t>
            </a:r>
            <a:r>
              <a:rPr lang="ru-RU" sz="1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ru-RU" sz="1800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ru-RU" sz="1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ru-RU" sz="1800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ru-RU" sz="1800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ru-RU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33375" y="1873250"/>
          <a:ext cx="6697663" cy="992188"/>
        </p:xfrm>
        <a:graphic>
          <a:graphicData uri="http://schemas.openxmlformats.org/drawingml/2006/table">
            <a:tbl>
              <a:tblPr firstRow="1" firstCol="1" bandRow="1"/>
              <a:tblGrid>
                <a:gridCol w="1674123"/>
                <a:gridCol w="1674123"/>
                <a:gridCol w="1674123"/>
                <a:gridCol w="1674839"/>
              </a:tblGrid>
              <a:tr h="405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1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1800" i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Mie</a:t>
                      </a:r>
                      <a:r>
                        <a:rPr lang="ru-RU" sz="1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lähe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-n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osta</a:t>
                      </a:r>
                      <a:r>
                        <a:rPr lang="en-US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8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maa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auto</a:t>
                      </a:r>
                      <a:r>
                        <a:rPr lang="en-US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1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</a:t>
                      </a:r>
                      <a:endParaRPr lang="ru-RU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идти-1</a:t>
                      </a:r>
                      <a:r>
                        <a:rPr lang="en-US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endParaRPr lang="ru-RU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купить-</a:t>
                      </a:r>
                      <a:r>
                        <a:rPr lang="en-US" sz="1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3INF.ILL</a:t>
                      </a:r>
                      <a:endParaRPr lang="ru-RU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машина-</a:t>
                      </a:r>
                      <a:r>
                        <a:rPr lang="en-US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</a:t>
                      </a:r>
                      <a:endParaRPr lang="ru-RU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03200" y="3376613"/>
          <a:ext cx="6081713" cy="881062"/>
        </p:xfrm>
        <a:graphic>
          <a:graphicData uri="http://schemas.openxmlformats.org/drawingml/2006/table">
            <a:tbl>
              <a:tblPr/>
              <a:tblGrid>
                <a:gridCol w="2027238"/>
                <a:gridCol w="2027237"/>
                <a:gridCol w="2027238"/>
              </a:tblGrid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12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) </a:t>
                      </a: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Hiä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taht</a:t>
                      </a:r>
                      <a:r>
                        <a:rPr kumimoji="0" lang="et-E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oo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et-E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ä</a:t>
                      </a: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ne-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et-E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ä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ä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он 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хотеть.3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SG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уходить-3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INF.ILL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731838" y="2895600"/>
            <a:ext cx="10515600" cy="1325563"/>
          </a:xfrm>
        </p:spPr>
        <p:txBody>
          <a:bodyPr/>
          <a:lstStyle/>
          <a:p>
            <a:pPr algn="ctr"/>
            <a:r>
              <a:rPr lang="ru-RU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br>
              <a:rPr lang="ru-RU" smtClean="0">
                <a:latin typeface="Times New Roman" pitchFamily="18" charset="0"/>
                <a:cs typeface="Times New Roman" pitchFamily="18" charset="0"/>
              </a:rPr>
            </a:b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700" y="496888"/>
            <a:ext cx="11199813" cy="5842000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 исследования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методом устного анкетирования;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рамках экспедиции в  Гатчинский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Волосовский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районы Ленинградской области в июле 2017 г.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исследования: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различных способов выражения значений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футуральной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проспективной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зон;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контекстов их употребления.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1775" y="193675"/>
            <a:ext cx="10928350" cy="5897563"/>
          </a:xfrm>
        </p:spPr>
        <p:txBody>
          <a:bodyPr rtlCol="0">
            <a:normAutofit/>
          </a:bodyPr>
          <a:lstStyle/>
          <a:p>
            <a:pPr marL="0" indent="0" fontAlgn="auto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Футурум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(будущее время)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одна из трех граммем глагольного времени, значение которой определяется как «ситуация Р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моей точки зрения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последует за моментом речи»</a:t>
            </a:r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[Bybee et al. 1991]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fontAlgn="auto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Способы выражения значений семантической зоны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футурума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00000"/>
              </a:lnSpc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формы настоящего времени в значении будущего, т.е.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 непрошедшего времени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Taran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2013];</a:t>
            </a:r>
            <a:endParaRPr lang="ru-RU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00000"/>
              </a:lnSpc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конструкция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</a:t>
            </a:r>
            <a:r>
              <a:rPr lang="fi-FI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yv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(‘ходить’, ‘идти’)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инфинитив смыслового глагола в форме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иллатива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00000"/>
              </a:lnSpc>
              <a:spcAft>
                <a:spcPts val="800"/>
              </a:spcAft>
              <a:buFont typeface="Symbol" panose="05050102010706020507" pitchFamily="18" charset="2"/>
              <a:buChar char=""/>
              <a:defRPr/>
            </a:pPr>
            <a:endParaRPr lang="ru-RU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588" y="153988"/>
            <a:ext cx="11083925" cy="6704012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непрошедшего времени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использоваться для описания: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перфективной ситуации, следующей (по мнению говорящего) за моментом речи: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‘Завтра наступит хорошая погода’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итуации, относящейся к «уверенному» будущему: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ru-RU" sz="1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любом случае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 победим’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когда-нибудь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 все умрем’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8588" y="3343275"/>
          <a:ext cx="6808787" cy="955675"/>
        </p:xfrm>
        <a:graphic>
          <a:graphicData uri="http://schemas.openxmlformats.org/drawingml/2006/table">
            <a:tbl>
              <a:tblPr/>
              <a:tblGrid>
                <a:gridCol w="1701800"/>
                <a:gridCol w="1703387"/>
                <a:gridCol w="1701800"/>
                <a:gridCol w="1701800"/>
              </a:tblGrid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(2) Joka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tapau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ks</a:t>
                      </a:r>
                      <a:r>
                        <a:rPr kumimoji="0" lang="et-E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-ssa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myö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voita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mme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любой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случай-</a:t>
                      </a: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INESS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мы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победить-1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PL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69875" y="1646238"/>
          <a:ext cx="7019925" cy="587375"/>
        </p:xfrm>
        <a:graphic>
          <a:graphicData uri="http://schemas.openxmlformats.org/drawingml/2006/table">
            <a:tbl>
              <a:tblPr/>
              <a:tblGrid>
                <a:gridCol w="1755775"/>
                <a:gridCol w="1754188"/>
                <a:gridCol w="1754187"/>
                <a:gridCol w="1755775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(1)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Huomen 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tullo</a:t>
                      </a:r>
                      <a:r>
                        <a:rPr kumimoji="0" lang="et-E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yvä 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ilma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завтра 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приходить</a:t>
                      </a:r>
                      <a:r>
                        <a:rPr kumimoji="0" lang="et-E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3SG 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хороший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погода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12" name="Group 28"/>
          <p:cNvGraphicFramePr>
            <a:graphicFrameLocks noGrp="1"/>
          </p:cNvGraphicFramePr>
          <p:nvPr/>
        </p:nvGraphicFramePr>
        <p:xfrm>
          <a:off x="128588" y="4937125"/>
          <a:ext cx="7872412" cy="881063"/>
        </p:xfrm>
        <a:graphic>
          <a:graphicData uri="http://schemas.openxmlformats.org/drawingml/2006/table">
            <a:tbl>
              <a:tblPr/>
              <a:tblGrid>
                <a:gridCol w="2624137"/>
                <a:gridCol w="2624138"/>
                <a:gridCol w="2624137"/>
              </a:tblGrid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(3) M</a:t>
                      </a:r>
                      <a:r>
                        <a:rPr kumimoji="0" lang="fi-FI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yö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kai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kuole</a:t>
                      </a:r>
                      <a:r>
                        <a:rPr kumimoji="0" lang="et-E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fi-FI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mme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умереть-</a:t>
                      </a:r>
                      <a:r>
                        <a:rPr kumimoji="0" lang="fi-FI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1PL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275" y="212725"/>
            <a:ext cx="11185525" cy="5964238"/>
          </a:xfrm>
        </p:spPr>
        <p:txBody>
          <a:bodyPr>
            <a:normAutofit/>
          </a:bodyPr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гипотетической ситуации (в случае запроса говорящим разрешения): </a:t>
            </a:r>
            <a:endParaRPr lang="et-EE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et-EE" sz="1800" i="1" smtClean="0">
                <a:latin typeface="Times New Roman" pitchFamily="18" charset="0"/>
                <a:cs typeface="Times New Roman" pitchFamily="18" charset="0"/>
              </a:rPr>
              <a:t>Minä 	ota-n	</a:t>
            </a:r>
            <a:r>
              <a:rPr lang="en-US" sz="1800" i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t-EE" sz="1800" i="1" smtClean="0">
                <a:latin typeface="Times New Roman" pitchFamily="18" charset="0"/>
                <a:cs typeface="Times New Roman" pitchFamily="18" charset="0"/>
              </a:rPr>
              <a:t>se-n 		kirja-n 	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t-EE" sz="1800" i="1" smtClean="0">
                <a:latin typeface="Times New Roman" pitchFamily="18" charset="0"/>
                <a:cs typeface="Times New Roman" pitchFamily="18" charset="0"/>
              </a:rPr>
              <a:t>katsoo</a:t>
            </a:r>
          </a:p>
          <a:p>
            <a:pPr>
              <a:buFont typeface="Arial" charset="0"/>
              <a:buNone/>
            </a:pP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я		взять-</a:t>
            </a:r>
            <a:r>
              <a:rPr lang="en-US" sz="1800" i="1" smtClean="0">
                <a:latin typeface="Times New Roman" pitchFamily="18" charset="0"/>
                <a:cs typeface="Times New Roman" pitchFamily="18" charset="0"/>
              </a:rPr>
              <a:t>1SG	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этот-</a:t>
            </a:r>
            <a:r>
              <a:rPr lang="en-US" sz="1800" i="1" smtClean="0">
                <a:latin typeface="Times New Roman" pitchFamily="18" charset="0"/>
                <a:cs typeface="Times New Roman" pitchFamily="18" charset="0"/>
              </a:rPr>
              <a:t>Gen </a:t>
            </a:r>
            <a:r>
              <a:rPr lang="et-EE" sz="1800" i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книга-</a:t>
            </a:r>
            <a:r>
              <a:rPr lang="en-US" sz="1800" i="1" smtClean="0">
                <a:latin typeface="Times New Roman" pitchFamily="18" charset="0"/>
                <a:cs typeface="Times New Roman" pitchFamily="18" charset="0"/>
              </a:rPr>
              <a:t>Gen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 	смотреть.</a:t>
            </a:r>
            <a:r>
              <a:rPr lang="en-US" sz="1800" i="1" smtClean="0">
                <a:latin typeface="Times New Roman" pitchFamily="18" charset="0"/>
                <a:cs typeface="Times New Roman" pitchFamily="18" charset="0"/>
              </a:rPr>
              <a:t>Inf</a:t>
            </a:r>
            <a:endParaRPr lang="ru-RU" sz="2000" i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‘Я возьму эту книгу посмотреть?’</a:t>
            </a:r>
            <a:endParaRPr lang="en-US" sz="1800" i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ru-RU" sz="1800" i="1" smtClean="0">
              <a:latin typeface="Times New Roman" pitchFamily="18" charset="0"/>
              <a:cs typeface="Times New Roman" pitchFamily="18" charset="0"/>
            </a:endParaRPr>
          </a:p>
          <a:p>
            <a:endParaRPr lang="ru-RU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7175" y="269875"/>
            <a:ext cx="11096625" cy="5881688"/>
          </a:xfrm>
        </p:spPr>
        <p:txBody>
          <a:bodyPr rtlCol="0">
            <a:normAutofit/>
          </a:bodyPr>
          <a:lstStyle/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онструкция </a:t>
            </a:r>
            <a:r>
              <a:rPr 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</a:t>
            </a:r>
            <a:r>
              <a:rPr lang="fi-FI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yv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 </a:t>
            </a:r>
            <a:r>
              <a:rPr lang="ru-RU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(‘ходить’, ‘идти’)</a:t>
            </a:r>
            <a:r>
              <a:rPr lang="ru-RU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инфинитив смыслового глагола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форме </a:t>
            </a:r>
            <a:r>
              <a:rPr lang="ru-RU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иллатива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используется для передачи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имперфективной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ситуации в будущем, при условии, что описываемое действие осуществляется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одушевленным субъектом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ru-RU" sz="1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ru-RU" sz="1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‘Когда ты придешь, я буду читать’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ru-RU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ru-RU" sz="1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ru-RU" sz="1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‘Камень будет падать’*</a:t>
            </a:r>
            <a:endParaRPr lang="ru-RU" sz="1800" i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7175" y="2598738"/>
          <a:ext cx="9286875" cy="881062"/>
        </p:xfrm>
        <a:graphic>
          <a:graphicData uri="http://schemas.openxmlformats.org/drawingml/2006/table">
            <a:tbl>
              <a:tblPr/>
              <a:tblGrid>
                <a:gridCol w="1547813"/>
                <a:gridCol w="1547812"/>
                <a:gridCol w="1851025"/>
                <a:gridCol w="1243013"/>
                <a:gridCol w="1549400"/>
                <a:gridCol w="1547812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(5) Kon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sie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tul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e-</a:t>
                      </a: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t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mie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k</a:t>
                      </a:r>
                      <a:r>
                        <a:rPr kumimoji="0" lang="fi-FI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ä</a:t>
                      </a:r>
                      <a:r>
                        <a:rPr kumimoji="0" lang="et-E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y</a:t>
                      </a: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-n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luke-maa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когда 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ты 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приходить-2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SG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я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ходить-1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SG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читать-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3INF</a:t>
                      </a: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ILL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7175" y="4421188"/>
          <a:ext cx="6310313" cy="587375"/>
        </p:xfrm>
        <a:graphic>
          <a:graphicData uri="http://schemas.openxmlformats.org/drawingml/2006/table">
            <a:tbl>
              <a:tblPr/>
              <a:tblGrid>
                <a:gridCol w="2103438"/>
                <a:gridCol w="2103437"/>
                <a:gridCol w="2103438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(6) Kiv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kävv</a:t>
                      </a:r>
                      <a:r>
                        <a:rPr kumimoji="0" lang="et-E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yy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puttoo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maa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Камень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ходить.3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SG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падать-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3INF.ILL</a:t>
                      </a:r>
                      <a:endParaRPr kumimoji="0" lang="ru-RU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288" y="206375"/>
            <a:ext cx="11212512" cy="6491288"/>
          </a:xfrm>
        </p:spPr>
        <p:txBody>
          <a:bodyPr rtlCol="0">
            <a:normAutofit fontScale="92500" lnSpcReduction="20000"/>
          </a:bodyPr>
          <a:lstStyle/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Проспектив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 аспектуальная граммема, указывающая на наличие предпосылок для некой ситуации, которая произойдет в будущем.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собранном материале встречаются следующие способы выражения значений семантической зоны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проспектива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 непрошедшего времени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конструкция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lla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(‘быть’)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V инфинитив смыслового глагола в форме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адессива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множественного числа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конструкция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ähtii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(‘идти, отправляться’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инфинитив смыслового глагола в форме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иллатива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defRPr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конструкция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ahtoo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(‘хотеть’)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ru-R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 инфинитив смыслового глагола в форме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иллатива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indent="-342900" fontAlgn="auto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defRPr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конструкция </a:t>
            </a:r>
            <a:r>
              <a:rPr lang="fi-FI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olla </a:t>
            </a:r>
            <a:r>
              <a:rPr lang="fi-FI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(‘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быть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fi-FI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инфинитив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глагола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käyvä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(‘ходить’, ‘идти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’)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форме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инессива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III инфинитив смыслового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глагола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форме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иллатива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ъект 2"/>
          <p:cNvSpPr>
            <a:spLocks noGrp="1"/>
          </p:cNvSpPr>
          <p:nvPr>
            <p:ph idx="1"/>
          </p:nvPr>
        </p:nvSpPr>
        <p:spPr>
          <a:xfrm>
            <a:off x="90488" y="255588"/>
            <a:ext cx="11202987" cy="580072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Форма непрошедшего времени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используется для описания только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перфективных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ситуаций:</a:t>
            </a:r>
          </a:p>
          <a:p>
            <a:pPr marL="0" indent="0">
              <a:buFont typeface="Arial" charset="0"/>
              <a:buNone/>
            </a:pPr>
            <a:endParaRPr lang="ru-RU" sz="180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</a:pPr>
            <a:endParaRPr lang="ru-RU" sz="180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</a:pPr>
            <a:endParaRPr lang="ru-RU" sz="180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</a:pPr>
            <a:r>
              <a:rPr lang="en-US" sz="1800" i="1" smtClean="0">
                <a:latin typeface="Times New Roman" pitchFamily="18" charset="0"/>
                <a:cs typeface="Times New Roman" pitchFamily="18" charset="0"/>
              </a:rPr>
              <a:t>‘[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на небе тучи</a:t>
            </a:r>
            <a:r>
              <a:rPr lang="en-US" sz="1800" i="1" smtClean="0">
                <a:latin typeface="Times New Roman" pitchFamily="18" charset="0"/>
                <a:cs typeface="Times New Roman" pitchFamily="18" charset="0"/>
              </a:rPr>
              <a:t>], 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скоро пойдет дождь‘</a:t>
            </a:r>
          </a:p>
          <a:p>
            <a:pPr marL="0" indent="0">
              <a:buFont typeface="Arial" charset="0"/>
              <a:buNone/>
            </a:pPr>
            <a:endParaRPr lang="ru-RU" sz="180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</a:pPr>
            <a:endParaRPr lang="ru-RU" sz="1800" smtClean="0"/>
          </a:p>
        </p:txBody>
      </p:sp>
      <p:graphicFrame>
        <p:nvGraphicFramePr>
          <p:cNvPr id="20490" name="Group 10"/>
          <p:cNvGraphicFramePr>
            <a:graphicFrameLocks noGrp="1"/>
          </p:cNvGraphicFramePr>
          <p:nvPr/>
        </p:nvGraphicFramePr>
        <p:xfrm>
          <a:off x="90488" y="1319213"/>
          <a:ext cx="7053262" cy="825500"/>
        </p:xfrm>
        <a:graphic>
          <a:graphicData uri="http://schemas.openxmlformats.org/drawingml/2006/table">
            <a:tbl>
              <a:tblPr/>
              <a:tblGrid>
                <a:gridCol w="2351087"/>
                <a:gridCol w="2351088"/>
                <a:gridCol w="2351087"/>
              </a:tblGrid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(7)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K</a:t>
                      </a:r>
                      <a:r>
                        <a:rPr kumimoji="0" lang="fi-FI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oht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kävv</a:t>
                      </a:r>
                      <a:r>
                        <a:rPr kumimoji="0" lang="et-E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yy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sate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скоро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ходить.3SG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дождь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4625" y="130175"/>
            <a:ext cx="11450638" cy="6727825"/>
          </a:xfrm>
        </p:spPr>
        <p:txBody>
          <a:bodyPr rtlCol="0">
            <a:normAutofit/>
          </a:bodyPr>
          <a:lstStyle/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Конструкция </a:t>
            </a:r>
            <a:r>
              <a:rPr lang="fi-FI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olla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+ 5</a:t>
            </a:r>
            <a:r>
              <a:rPr lang="fi-FI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-PL-ADESS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описывается информантами  как используемая для: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сообщения о гипотетической ситуации, реализация которой в ближайшем будущем вероятна:</a:t>
            </a:r>
          </a:p>
          <a:p>
            <a:pPr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ru-RU" sz="1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‘Камень вот-вот упадет’</a:t>
            </a: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9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Комментарий информанта</a:t>
            </a: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«камень шатается, возможно упадет</a:t>
            </a:r>
            <a:r>
              <a:rPr lang="ru-RU" sz="19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en-US" sz="19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передачи подготовительной стадии некой ситуации, признаки будущей реализации которой уже очевидны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говорящего:</a:t>
            </a:r>
          </a:p>
          <a:p>
            <a:pPr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lang="ru-RU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Ребенок близок к тому, чтобы </a:t>
            </a:r>
            <a:r>
              <a:rPr lang="ru-RU" sz="1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заплакать’</a:t>
            </a:r>
            <a:r>
              <a:rPr lang="ru-RU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800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Комментарий информанта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«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уже покраснели глаза, слезы появились, но еще не текут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</a:p>
          <a:p>
            <a:pPr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ru-RU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endParaRPr lang="ru-RU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668338" y="4799013"/>
          <a:ext cx="7981950" cy="900112"/>
        </p:xfrm>
        <a:graphic>
          <a:graphicData uri="http://schemas.openxmlformats.org/drawingml/2006/table">
            <a:tbl>
              <a:tblPr firstRow="1" firstCol="1" bandRow="1"/>
              <a:tblGrid>
                <a:gridCol w="2660952"/>
                <a:gridCol w="2660952"/>
                <a:gridCol w="2660952"/>
              </a:tblGrid>
              <a:tr h="3869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1800" i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Laps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itke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8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mäis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-i-</a:t>
                      </a:r>
                      <a:r>
                        <a:rPr lang="ru-RU" sz="18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llä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29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Ребенок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быть.3</a:t>
                      </a:r>
                      <a:r>
                        <a:rPr lang="fi-FI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плакать-5INF-PL-ADESS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668338" y="2244725"/>
          <a:ext cx="8924925" cy="788988"/>
        </p:xfrm>
        <a:graphic>
          <a:graphicData uri="http://schemas.openxmlformats.org/drawingml/2006/table">
            <a:tbl>
              <a:tblPr firstRow="1" firstCol="1" bandRow="1"/>
              <a:tblGrid>
                <a:gridCol w="2975428"/>
                <a:gridCol w="2975428"/>
                <a:gridCol w="2975428"/>
              </a:tblGrid>
              <a:tr h="3942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K</a:t>
                      </a:r>
                      <a:r>
                        <a:rPr lang="fi-FI" sz="18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fi-FI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uto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fi-FI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mais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fi-FI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fi-FI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lla.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42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Камень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быть.3SG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падать-5INF-PL-ADESS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</TotalTime>
  <Words>786</Words>
  <Application>Microsoft Office PowerPoint</Application>
  <PresentationFormat>Широкоэкранный</PresentationFormat>
  <Paragraphs>164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Тема Office</vt:lpstr>
      <vt:lpstr>СПОСОБЫ ВЫРАЖЕНИЯ ЗНАЧЕНИЙ БУДУЩЕГО ВРЕМЕНИ И ПРОСПЕКТИВА В  ИНГЕРМАНЛАНДСКОМ ФИНСКОМ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СПОСОБЫ ВЫРАЖЕНИЯ ЗНАЧЕНИЙ БУДУЩЕГО ВРЕМЕНИ И ПРОСПЕКТИВА В  ИНГЕРМАНЛАНДСКОМ ФИНСКОМ</dc:title>
  <dc:creator>Aspire</dc:creator>
  <cp:lastModifiedBy>Aspire</cp:lastModifiedBy>
  <cp:revision>88</cp:revision>
  <dcterms:created xsi:type="dcterms:W3CDTF">2017-11-12T23:28:08Z</dcterms:created>
  <dcterms:modified xsi:type="dcterms:W3CDTF">2017-12-12T22:29:11Z</dcterms:modified>
</cp:coreProperties>
</file>