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8" r:id="rId2"/>
    <p:sldId id="261" r:id="rId3"/>
    <p:sldId id="260" r:id="rId4"/>
    <p:sldId id="290" r:id="rId5"/>
    <p:sldId id="291" r:id="rId6"/>
    <p:sldId id="280" r:id="rId7"/>
    <p:sldId id="287" r:id="rId8"/>
    <p:sldId id="281" r:id="rId9"/>
    <p:sldId id="267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46"/>
  </p:normalViewPr>
  <p:slideViewPr>
    <p:cSldViewPr snapToGrid="0" snapToObjects="1">
      <p:cViewPr>
        <p:scale>
          <a:sx n="75" d="100"/>
          <a:sy n="75" d="100"/>
        </p:scale>
        <p:origin x="117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F7507-6ADD-472C-AF4E-70B43E4D8099}" type="doc">
      <dgm:prSet loTypeId="urn:microsoft.com/office/officeart/2005/8/layout/vList2" loCatId="Inbox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9188328-235E-478C-ACC6-1F231C02B538}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1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r>
            <a:rPr lang="ru-RU" sz="2400" dirty="0">
              <a:latin typeface="Times New Roman" charset="0"/>
              <a:ea typeface="Times New Roman" charset="0"/>
              <a:cs typeface="Times New Roman" charset="0"/>
            </a:rPr>
            <a:t>Насколько </a:t>
          </a:r>
          <a:r>
            <a:rPr lang="ru-RU" sz="2400" i="1" dirty="0">
              <a:latin typeface="Times New Roman" charset="0"/>
              <a:ea typeface="Times New Roman" charset="0"/>
              <a:cs typeface="Times New Roman" charset="0"/>
            </a:rPr>
            <a:t>-</a:t>
          </a:r>
          <a:r>
            <a:rPr lang="en-US" sz="2400" i="1" dirty="0">
              <a:latin typeface="Times New Roman" charset="0"/>
              <a:ea typeface="Times New Roman" charset="0"/>
              <a:cs typeface="Times New Roman" charset="0"/>
            </a:rPr>
            <a:t>b</a:t>
          </a:r>
          <a:r>
            <a:rPr lang="ru-RU" sz="2400" i="1" dirty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ru-RU" sz="2400" dirty="0">
              <a:latin typeface="Times New Roman" charset="0"/>
              <a:ea typeface="Times New Roman" charset="0"/>
              <a:cs typeface="Times New Roman" charset="0"/>
            </a:rPr>
            <a:t>то же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, </a:t>
          </a:r>
          <a:r>
            <a:rPr lang="ru-RU" sz="2400" dirty="0">
              <a:latin typeface="Times New Roman" charset="0"/>
              <a:ea typeface="Times New Roman" charset="0"/>
              <a:cs typeface="Times New Roman" charset="0"/>
            </a:rPr>
            <a:t>что японская и сингальская вопросительные частицы</a:t>
          </a:r>
          <a:endParaRPr lang="en-US" sz="24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64748EEB-933E-4417-8C6A-CB5F9F0BF6DE}" type="parTrans" cxnId="{58015D61-CC39-4577-A89F-BEB43D9EEE78}">
      <dgm:prSet/>
      <dgm:spPr/>
      <dgm:t>
        <a:bodyPr/>
        <a:lstStyle/>
        <a:p>
          <a:endParaRPr lang="en-US"/>
        </a:p>
      </dgm:t>
    </dgm:pt>
    <dgm:pt modelId="{EA4CB8D8-E449-4482-AC32-0A9A9A34BDE6}" type="sibTrans" cxnId="{58015D61-CC39-4577-A89F-BEB43D9EEE78}">
      <dgm:prSet phldrT="1" phldr="0"/>
      <dgm:spPr/>
      <dgm:t>
        <a:bodyPr/>
        <a:lstStyle/>
        <a:p>
          <a:endParaRPr lang="ru-RU"/>
        </a:p>
      </dgm:t>
    </dgm:pt>
    <dgm:pt modelId="{E2B4B322-A8A0-4596-8F24-46FA6D1E2C70}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400" dirty="0">
              <a:latin typeface="Times New Roman" charset="0"/>
              <a:ea typeface="Times New Roman" charset="0"/>
              <a:cs typeface="Times New Roman" charset="0"/>
            </a:rPr>
            <a:t>Место бурятской вопросительной частицы в типологии, обсуждаемой </a:t>
          </a:r>
          <a:r>
            <a:rPr lang="ru-RU" sz="2400" dirty="0" err="1">
              <a:latin typeface="Times New Roman" charset="0"/>
              <a:ea typeface="Times New Roman" charset="0"/>
              <a:cs typeface="Times New Roman" charset="0"/>
            </a:rPr>
            <a:t>Кейблом</a:t>
          </a:r>
          <a:endParaRPr lang="en-US" sz="24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D27CCC82-94D2-4C7D-B33F-B9D7F9B40C20}" type="parTrans" cxnId="{5FD13271-B5E8-4FE5-A457-C6F74B860079}">
      <dgm:prSet/>
      <dgm:spPr/>
      <dgm:t>
        <a:bodyPr/>
        <a:lstStyle/>
        <a:p>
          <a:endParaRPr lang="en-US"/>
        </a:p>
      </dgm:t>
    </dgm:pt>
    <dgm:pt modelId="{549D84F7-8007-4E91-9EB1-ADFA1A1B3A5F}" type="sibTrans" cxnId="{5FD13271-B5E8-4FE5-A457-C6F74B860079}">
      <dgm:prSet phldrT="2" phldr="0"/>
      <dgm:spPr/>
      <dgm:t>
        <a:bodyPr/>
        <a:lstStyle/>
        <a:p>
          <a:endParaRPr lang="ru-RU"/>
        </a:p>
      </dgm:t>
    </dgm:pt>
    <dgm:pt modelId="{3C5A9139-71E2-4A44-9447-168B60252F31}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3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400" dirty="0" smtClean="0">
              <a:latin typeface="Times New Roman" charset="0"/>
              <a:ea typeface="Times New Roman" charset="0"/>
              <a:cs typeface="Times New Roman" charset="0"/>
            </a:rPr>
            <a:t>Японский и</a:t>
          </a:r>
          <a:r>
            <a:rPr lang="en-US" sz="2400" dirty="0" smtClean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ru-RU" sz="2400" dirty="0" smtClean="0">
              <a:latin typeface="Times New Roman" charset="0"/>
              <a:ea typeface="Times New Roman" charset="0"/>
              <a:cs typeface="Times New Roman" charset="0"/>
            </a:rPr>
            <a:t>сингальский материал: </a:t>
          </a:r>
          <a:r>
            <a:rPr lang="en-US" sz="2400" dirty="0" smtClean="0">
              <a:latin typeface="Times New Roman" charset="0"/>
              <a:ea typeface="Times New Roman" charset="0"/>
              <a:cs typeface="Times New Roman" charset="0"/>
            </a:rPr>
            <a:t>Cable (2010)</a:t>
          </a:r>
          <a:r>
            <a:rPr lang="ru-RU" sz="2400" dirty="0" smtClean="0">
              <a:latin typeface="Times New Roman" charset="0"/>
              <a:ea typeface="Times New Roman" charset="0"/>
              <a:cs typeface="Times New Roman" charset="0"/>
            </a:rPr>
            <a:t>, </a:t>
          </a:r>
          <a:r>
            <a:rPr lang="en-US" sz="2400" dirty="0" smtClean="0">
              <a:latin typeface="Times New Roman" charset="0"/>
              <a:ea typeface="Times New Roman" charset="0"/>
              <a:cs typeface="Times New Roman" charset="0"/>
            </a:rPr>
            <a:t>Hagstrom (1998)</a:t>
          </a:r>
          <a:r>
            <a:rPr lang="ru-RU" sz="2400" dirty="0" smtClean="0">
              <a:latin typeface="Times New Roman" charset="0"/>
              <a:ea typeface="Times New Roman" charset="0"/>
              <a:cs typeface="Times New Roman" charset="0"/>
            </a:rPr>
            <a:t>, </a:t>
          </a:r>
          <a:r>
            <a:rPr lang="en-US" sz="2400" dirty="0" err="1" smtClean="0">
              <a:latin typeface="Times New Roman" charset="0"/>
              <a:ea typeface="Times New Roman" charset="0"/>
              <a:cs typeface="Times New Roman" charset="0"/>
            </a:rPr>
            <a:t>Kishimoto</a:t>
          </a:r>
          <a:r>
            <a:rPr lang="en-US" sz="2400" dirty="0" smtClean="0">
              <a:latin typeface="Times New Roman" charset="0"/>
              <a:ea typeface="Times New Roman" charset="0"/>
              <a:cs typeface="Times New Roman" charset="0"/>
            </a:rPr>
            <a:t> (2005);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400" dirty="0" smtClean="0">
              <a:latin typeface="Times New Roman" charset="0"/>
              <a:ea typeface="Times New Roman" charset="0"/>
              <a:cs typeface="Times New Roman" charset="0"/>
            </a:rPr>
            <a:t>Бурятский материал (</a:t>
          </a:r>
          <a:r>
            <a:rPr lang="ru-RU" sz="2400" dirty="0" err="1" smtClean="0">
              <a:latin typeface="Times New Roman" charset="0"/>
              <a:ea typeface="Times New Roman" charset="0"/>
              <a:cs typeface="Times New Roman" charset="0"/>
            </a:rPr>
            <a:t>баргузинский</a:t>
          </a:r>
          <a:r>
            <a:rPr lang="ru-RU" sz="2400" dirty="0" smtClean="0">
              <a:latin typeface="Times New Roman" charset="0"/>
              <a:ea typeface="Times New Roman" charset="0"/>
              <a:cs typeface="Times New Roman" charset="0"/>
            </a:rPr>
            <a:t> диалект): экспедиция ОТиПЛ МГУ 2017 в с. Барагхан Курумканского района республики Бурятия </a:t>
          </a:r>
          <a:endParaRPr lang="en-US" sz="24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2B29BF59-32AF-46FD-A1CF-CD4650484DDD}" type="parTrans" cxnId="{45F2DC91-2552-4B9B-9E81-191598BFF6A8}">
      <dgm:prSet/>
      <dgm:spPr/>
      <dgm:t>
        <a:bodyPr/>
        <a:lstStyle/>
        <a:p>
          <a:endParaRPr lang="en-US"/>
        </a:p>
      </dgm:t>
    </dgm:pt>
    <dgm:pt modelId="{3D017824-ACB6-4238-BF90-C020D5FFDF6E}" type="sibTrans" cxnId="{45F2DC91-2552-4B9B-9E81-191598BFF6A8}">
      <dgm:prSet phldrT="3" phldr="0"/>
      <dgm:spPr/>
      <dgm:t>
        <a:bodyPr/>
        <a:lstStyle/>
        <a:p>
          <a:endParaRPr lang="ru-RU"/>
        </a:p>
      </dgm:t>
    </dgm:pt>
    <dgm:pt modelId="{D8E417F4-97C3-ED40-AC4F-7BE50973318D}" type="pres">
      <dgm:prSet presAssocID="{C28F7507-6ADD-472C-AF4E-70B43E4D80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17EB2F-E6CF-1345-B34F-0C3BB12F80DD}" type="pres">
      <dgm:prSet presAssocID="{19188328-235E-478C-ACC6-1F231C02B538}" presName="parentText" presStyleLbl="node1" presStyleIdx="0" presStyleCnt="3" custScaleY="73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3D394-9B61-FC49-8B33-EB7103AD6D24}" type="pres">
      <dgm:prSet presAssocID="{EA4CB8D8-E449-4482-AC32-0A9A9A34BDE6}" presName="spacer" presStyleCnt="0"/>
      <dgm:spPr/>
    </dgm:pt>
    <dgm:pt modelId="{53FCFC32-583F-7643-9445-7F6369057E7F}" type="pres">
      <dgm:prSet presAssocID="{E2B4B322-A8A0-4596-8F24-46FA6D1E2C70}" presName="parentText" presStyleLbl="node1" presStyleIdx="1" presStyleCnt="3" custScaleY="603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9567E-7229-4F40-B21D-8B0A93DEA19E}" type="pres">
      <dgm:prSet presAssocID="{549D84F7-8007-4E91-9EB1-ADFA1A1B3A5F}" presName="spacer" presStyleCnt="0"/>
      <dgm:spPr/>
    </dgm:pt>
    <dgm:pt modelId="{AFB75131-7DC9-9347-9593-D8D37EA09894}" type="pres">
      <dgm:prSet presAssocID="{3C5A9139-71E2-4A44-9447-168B60252F3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ECBDF3-50EB-664A-B26C-1D3F655D563A}" type="presOf" srcId="{3C5A9139-71E2-4A44-9447-168B60252F31}" destId="{AFB75131-7DC9-9347-9593-D8D37EA09894}" srcOrd="0" destOrd="0" presId="urn:microsoft.com/office/officeart/2005/8/layout/vList2"/>
    <dgm:cxn modelId="{45F2DC91-2552-4B9B-9E81-191598BFF6A8}" srcId="{C28F7507-6ADD-472C-AF4E-70B43E4D8099}" destId="{3C5A9139-71E2-4A44-9447-168B60252F31}" srcOrd="2" destOrd="0" parTransId="{2B29BF59-32AF-46FD-A1CF-CD4650484DDD}" sibTransId="{3D017824-ACB6-4238-BF90-C020D5FFDF6E}"/>
    <dgm:cxn modelId="{6D1AED3C-2E9D-F04B-B389-8ED930295075}" type="presOf" srcId="{19188328-235E-478C-ACC6-1F231C02B538}" destId="{9417EB2F-E6CF-1345-B34F-0C3BB12F80DD}" srcOrd="0" destOrd="0" presId="urn:microsoft.com/office/officeart/2005/8/layout/vList2"/>
    <dgm:cxn modelId="{DF278A97-B5FE-954B-99DB-9DF4D0B6ACF3}" type="presOf" srcId="{E2B4B322-A8A0-4596-8F24-46FA6D1E2C70}" destId="{53FCFC32-583F-7643-9445-7F6369057E7F}" srcOrd="0" destOrd="0" presId="urn:microsoft.com/office/officeart/2005/8/layout/vList2"/>
    <dgm:cxn modelId="{58015D61-CC39-4577-A89F-BEB43D9EEE78}" srcId="{C28F7507-6ADD-472C-AF4E-70B43E4D8099}" destId="{19188328-235E-478C-ACC6-1F231C02B538}" srcOrd="0" destOrd="0" parTransId="{64748EEB-933E-4417-8C6A-CB5F9F0BF6DE}" sibTransId="{EA4CB8D8-E449-4482-AC32-0A9A9A34BDE6}"/>
    <dgm:cxn modelId="{F3DB5506-DB5A-4F44-AEE7-9DDDFF2E51B8}" type="presOf" srcId="{C28F7507-6ADD-472C-AF4E-70B43E4D8099}" destId="{D8E417F4-97C3-ED40-AC4F-7BE50973318D}" srcOrd="0" destOrd="0" presId="urn:microsoft.com/office/officeart/2005/8/layout/vList2"/>
    <dgm:cxn modelId="{5FD13271-B5E8-4FE5-A457-C6F74B860079}" srcId="{C28F7507-6ADD-472C-AF4E-70B43E4D8099}" destId="{E2B4B322-A8A0-4596-8F24-46FA6D1E2C70}" srcOrd="1" destOrd="0" parTransId="{D27CCC82-94D2-4C7D-B33F-B9D7F9B40C20}" sibTransId="{549D84F7-8007-4E91-9EB1-ADFA1A1B3A5F}"/>
    <dgm:cxn modelId="{E1E64EBE-298D-4947-AD77-8C894FE62509}" type="presParOf" srcId="{D8E417F4-97C3-ED40-AC4F-7BE50973318D}" destId="{9417EB2F-E6CF-1345-B34F-0C3BB12F80DD}" srcOrd="0" destOrd="0" presId="urn:microsoft.com/office/officeart/2005/8/layout/vList2"/>
    <dgm:cxn modelId="{2BBEF1C9-EE35-F040-B0AE-9C7369BAB8DB}" type="presParOf" srcId="{D8E417F4-97C3-ED40-AC4F-7BE50973318D}" destId="{A5E3D394-9B61-FC49-8B33-EB7103AD6D24}" srcOrd="1" destOrd="0" presId="urn:microsoft.com/office/officeart/2005/8/layout/vList2"/>
    <dgm:cxn modelId="{8048CD12-A268-FE42-ACBD-33CBBCE1E30E}" type="presParOf" srcId="{D8E417F4-97C3-ED40-AC4F-7BE50973318D}" destId="{53FCFC32-583F-7643-9445-7F6369057E7F}" srcOrd="2" destOrd="0" presId="urn:microsoft.com/office/officeart/2005/8/layout/vList2"/>
    <dgm:cxn modelId="{E2F69384-6B92-1043-9FA7-A5918D5FA92A}" type="presParOf" srcId="{D8E417F4-97C3-ED40-AC4F-7BE50973318D}" destId="{F269567E-7229-4F40-B21D-8B0A93DEA19E}" srcOrd="3" destOrd="0" presId="urn:microsoft.com/office/officeart/2005/8/layout/vList2"/>
    <dgm:cxn modelId="{C42D54AC-2504-9046-BAF5-DF07956E52C3}" type="presParOf" srcId="{D8E417F4-97C3-ED40-AC4F-7BE50973318D}" destId="{AFB75131-7DC9-9347-9593-D8D37EA0989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7EB2F-E6CF-1345-B34F-0C3BB12F80DD}">
      <dsp:nvSpPr>
        <dsp:cNvPr id="0" name=""/>
        <dsp:cNvSpPr/>
      </dsp:nvSpPr>
      <dsp:spPr>
        <a:xfrm>
          <a:off x="0" y="12703"/>
          <a:ext cx="10515600" cy="129324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1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2">
              <a:lumMod val="9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charset="0"/>
              <a:ea typeface="Times New Roman" charset="0"/>
              <a:cs typeface="Times New Roman" charset="0"/>
            </a:rPr>
            <a:t>Насколько </a:t>
          </a:r>
          <a:r>
            <a:rPr lang="ru-RU" sz="2400" i="1" kern="1200" dirty="0">
              <a:latin typeface="Times New Roman" charset="0"/>
              <a:ea typeface="Times New Roman" charset="0"/>
              <a:cs typeface="Times New Roman" charset="0"/>
            </a:rPr>
            <a:t>-</a:t>
          </a:r>
          <a:r>
            <a:rPr lang="en-US" sz="2400" i="1" kern="1200" dirty="0">
              <a:latin typeface="Times New Roman" charset="0"/>
              <a:ea typeface="Times New Roman" charset="0"/>
              <a:cs typeface="Times New Roman" charset="0"/>
            </a:rPr>
            <a:t>b</a:t>
          </a:r>
          <a:r>
            <a:rPr lang="ru-RU" sz="2400" i="1" kern="1200" dirty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ru-RU" sz="2400" kern="1200" dirty="0">
              <a:latin typeface="Times New Roman" charset="0"/>
              <a:ea typeface="Times New Roman" charset="0"/>
              <a:cs typeface="Times New Roman" charset="0"/>
            </a:rPr>
            <a:t>то же</a:t>
          </a:r>
          <a:r>
            <a:rPr lang="en-US" sz="2400" kern="1200" dirty="0">
              <a:latin typeface="Times New Roman" charset="0"/>
              <a:ea typeface="Times New Roman" charset="0"/>
              <a:cs typeface="Times New Roman" charset="0"/>
            </a:rPr>
            <a:t>, </a:t>
          </a:r>
          <a:r>
            <a:rPr lang="ru-RU" sz="2400" kern="1200" dirty="0">
              <a:latin typeface="Times New Roman" charset="0"/>
              <a:ea typeface="Times New Roman" charset="0"/>
              <a:cs typeface="Times New Roman" charset="0"/>
            </a:rPr>
            <a:t>что японская и сингальская вопросительные частицы</a:t>
          </a:r>
          <a:endParaRPr lang="en-US" sz="24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3131" y="75834"/>
        <a:ext cx="10389338" cy="1166984"/>
      </dsp:txXfrm>
    </dsp:sp>
    <dsp:sp modelId="{53FCFC32-583F-7643-9445-7F6369057E7F}">
      <dsp:nvSpPr>
        <dsp:cNvPr id="0" name=""/>
        <dsp:cNvSpPr/>
      </dsp:nvSpPr>
      <dsp:spPr>
        <a:xfrm>
          <a:off x="0" y="1441309"/>
          <a:ext cx="10515600" cy="10634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2">
              <a:lumMod val="9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charset="0"/>
              <a:ea typeface="Times New Roman" charset="0"/>
              <a:cs typeface="Times New Roman" charset="0"/>
            </a:rPr>
            <a:t>Место бурятской вопросительной частицы в типологии, обсуждаемой </a:t>
          </a:r>
          <a:r>
            <a:rPr lang="ru-RU" sz="2400" kern="1200" dirty="0" err="1">
              <a:latin typeface="Times New Roman" charset="0"/>
              <a:ea typeface="Times New Roman" charset="0"/>
              <a:cs typeface="Times New Roman" charset="0"/>
            </a:rPr>
            <a:t>Кейблом</a:t>
          </a:r>
          <a:endParaRPr lang="en-US" sz="24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1911" y="1493220"/>
        <a:ext cx="10411778" cy="959584"/>
      </dsp:txXfrm>
    </dsp:sp>
    <dsp:sp modelId="{AFB75131-7DC9-9347-9593-D8D37EA09894}">
      <dsp:nvSpPr>
        <dsp:cNvPr id="0" name=""/>
        <dsp:cNvSpPr/>
      </dsp:nvSpPr>
      <dsp:spPr>
        <a:xfrm>
          <a:off x="0" y="2640075"/>
          <a:ext cx="10515600" cy="176311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3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2">
              <a:lumMod val="9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Японский и</a:t>
          </a:r>
          <a:r>
            <a:rPr lang="en-US" sz="2400" kern="1200" dirty="0" smtClean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сингальский материал: </a:t>
          </a:r>
          <a:r>
            <a:rPr lang="en-US" sz="2400" kern="1200" dirty="0" smtClean="0">
              <a:latin typeface="Times New Roman" charset="0"/>
              <a:ea typeface="Times New Roman" charset="0"/>
              <a:cs typeface="Times New Roman" charset="0"/>
            </a:rPr>
            <a:t>Cable (2010)</a:t>
          </a: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, </a:t>
          </a:r>
          <a:r>
            <a:rPr lang="en-US" sz="2400" kern="1200" dirty="0" smtClean="0">
              <a:latin typeface="Times New Roman" charset="0"/>
              <a:ea typeface="Times New Roman" charset="0"/>
              <a:cs typeface="Times New Roman" charset="0"/>
            </a:rPr>
            <a:t>Hagstrom (1998)</a:t>
          </a: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, </a:t>
          </a:r>
          <a:r>
            <a:rPr lang="en-US" sz="2400" kern="1200" dirty="0" err="1" smtClean="0">
              <a:latin typeface="Times New Roman" charset="0"/>
              <a:ea typeface="Times New Roman" charset="0"/>
              <a:cs typeface="Times New Roman" charset="0"/>
            </a:rPr>
            <a:t>Kishimoto</a:t>
          </a:r>
          <a:r>
            <a:rPr lang="en-US" sz="2400" kern="1200" dirty="0" smtClean="0">
              <a:latin typeface="Times New Roman" charset="0"/>
              <a:ea typeface="Times New Roman" charset="0"/>
              <a:cs typeface="Times New Roman" charset="0"/>
            </a:rPr>
            <a:t> (2005);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Бурятский материал (</a:t>
          </a:r>
          <a:r>
            <a:rPr lang="ru-RU" sz="2400" kern="1200" dirty="0" err="1" smtClean="0">
              <a:latin typeface="Times New Roman" charset="0"/>
              <a:ea typeface="Times New Roman" charset="0"/>
              <a:cs typeface="Times New Roman" charset="0"/>
            </a:rPr>
            <a:t>баргузинский</a:t>
          </a: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 диалект): экспедиция ОТиПЛ МГУ 2017 в с. Барагхан Курумканского района республики Бурятия </a:t>
          </a:r>
          <a:endParaRPr lang="en-US" sz="24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86068" y="2726143"/>
        <a:ext cx="10343464" cy="1590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881D6-51A0-BD40-BB3F-3F47F0470EF8}" type="datetimeFigureOut">
              <a:rPr lang="ru-RU" smtClean="0"/>
              <a:t>24.11.17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4913A-F200-0C40-8FAC-809C044C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60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7F09-29E9-2944-9C5D-95E5BE966083}" type="datetimeFigureOut">
              <a:rPr lang="ru-RU" smtClean="0"/>
              <a:t>24.11.17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960B-2642-4145-A753-9B0B0B396E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39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7F09-29E9-2944-9C5D-95E5BE966083}" type="datetimeFigureOut">
              <a:rPr lang="ru-RU" smtClean="0"/>
              <a:t>24.11.17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960B-2642-4145-A753-9B0B0B396E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67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7F09-29E9-2944-9C5D-95E5BE966083}" type="datetimeFigureOut">
              <a:rPr lang="ru-RU" smtClean="0"/>
              <a:t>24.11.17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960B-2642-4145-A753-9B0B0B396E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30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7F09-29E9-2944-9C5D-95E5BE966083}" type="datetimeFigureOut">
              <a:rPr lang="ru-RU" smtClean="0"/>
              <a:t>24.11.17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960B-2642-4145-A753-9B0B0B396E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40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7F09-29E9-2944-9C5D-95E5BE966083}" type="datetimeFigureOut">
              <a:rPr lang="ru-RU" smtClean="0"/>
              <a:t>24.11.17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960B-2642-4145-A753-9B0B0B396E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95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7F09-29E9-2944-9C5D-95E5BE966083}" type="datetimeFigureOut">
              <a:rPr lang="ru-RU" smtClean="0"/>
              <a:t>24.11.17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960B-2642-4145-A753-9B0B0B396E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0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7F09-29E9-2944-9C5D-95E5BE966083}" type="datetimeFigureOut">
              <a:rPr lang="ru-RU" smtClean="0"/>
              <a:t>24.11.17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960B-2642-4145-A753-9B0B0B396E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61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7F09-29E9-2944-9C5D-95E5BE966083}" type="datetimeFigureOut">
              <a:rPr lang="ru-RU" smtClean="0"/>
              <a:t>24.11.17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960B-2642-4145-A753-9B0B0B396E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22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7F09-29E9-2944-9C5D-95E5BE966083}" type="datetimeFigureOut">
              <a:rPr lang="ru-RU" smtClean="0"/>
              <a:t>24.11.17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960B-2642-4145-A753-9B0B0B396E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59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7F09-29E9-2944-9C5D-95E5BE966083}" type="datetimeFigureOut">
              <a:rPr lang="ru-RU" smtClean="0"/>
              <a:t>24.11.17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960B-2642-4145-A753-9B0B0B396E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4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7F09-29E9-2944-9C5D-95E5BE966083}" type="datetimeFigureOut">
              <a:rPr lang="ru-RU" smtClean="0"/>
              <a:t>24.11.17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960B-2642-4145-A753-9B0B0B396E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35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7F09-29E9-2944-9C5D-95E5BE966083}" type="datetimeFigureOut">
              <a:rPr lang="ru-RU" smtClean="0"/>
              <a:t>24.11.17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F960B-2642-4145-A753-9B0B0B396E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3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О вопросительной частице </a:t>
            </a:r>
            <a:r>
              <a:rPr lang="ru-RU" sz="5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в бурятском языке.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Анастасия </a:t>
            </a:r>
            <a:r>
              <a:rPr lang="ru-RU" sz="2000" dirty="0" smtClean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Вознесенская </a:t>
            </a:r>
            <a:r>
              <a:rPr lang="en-US" sz="20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anastvozn@gmail.com</a:t>
            </a:r>
            <a:r>
              <a:rPr lang="ru-RU" sz="20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МГУ</a:t>
            </a:r>
            <a:r>
              <a:rPr lang="en-US" sz="20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им. М.В. Ломоносова</a:t>
            </a:r>
          </a:p>
          <a:p>
            <a:pPr algn="r">
              <a:spcBef>
                <a:spcPts val="300"/>
              </a:spcBef>
            </a:pPr>
            <a:r>
              <a:rPr lang="en-US" sz="20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XIV</a:t>
            </a:r>
            <a:r>
              <a:rPr lang="ru-RU" sz="20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 Конференция по типологии и грамматике для молодых исследователей</a:t>
            </a:r>
            <a:endParaRPr lang="en-US" sz="2000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r">
              <a:spcBef>
                <a:spcPts val="300"/>
              </a:spcBef>
            </a:pPr>
            <a:r>
              <a:rPr lang="en-US" sz="20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23–25 </a:t>
            </a:r>
            <a:r>
              <a:rPr lang="ru-RU" sz="20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ноября 2017 г.</a:t>
            </a:r>
          </a:p>
        </p:txBody>
      </p:sp>
    </p:spTree>
    <p:extLst>
      <p:ext uri="{BB962C8B-B14F-4D97-AF65-F5344CB8AC3E}">
        <p14:creationId xmlns:p14="http://schemas.microsoft.com/office/powerpoint/2010/main" val="4165919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Дистрибуция: матричная клауза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Простое предложение: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ʃi	ju:		du:la-xa-</a:t>
            </a:r>
            <a:r>
              <a:rPr lang="is-IS" sz="24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-ʃi 		/*du:la-xa-ʃi-</a:t>
            </a:r>
            <a:r>
              <a:rPr lang="is-IS" sz="24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	ты	что.</a:t>
            </a:r>
            <a:r>
              <a:rPr lang="is-IS" sz="2400" cap="small" dirty="0">
                <a:latin typeface="Times New Roman" charset="0"/>
                <a:ea typeface="Times New Roman" charset="0"/>
                <a:cs typeface="Times New Roman" charset="0"/>
              </a:rPr>
              <a:t>acc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	петь-</a:t>
            </a:r>
            <a:r>
              <a:rPr lang="is-IS" sz="2400" cap="small" dirty="0">
                <a:latin typeface="Times New Roman" charset="0"/>
                <a:ea typeface="Times New Roman" charset="0"/>
                <a:cs typeface="Times New Roman" charset="0"/>
              </a:rPr>
              <a:t>pot-q-2sgv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	петь-</a:t>
            </a:r>
            <a:r>
              <a:rPr lang="is-IS" sz="2400" cap="small" dirty="0">
                <a:latin typeface="Times New Roman" charset="0"/>
                <a:ea typeface="Times New Roman" charset="0"/>
                <a:cs typeface="Times New Roman" charset="0"/>
              </a:rPr>
              <a:t>pot-2sgv-q</a:t>
            </a:r>
            <a:endParaRPr lang="is-I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is-IS" sz="2400" i="1" dirty="0">
                <a:latin typeface="Times New Roman" charset="0"/>
                <a:ea typeface="Times New Roman" charset="0"/>
                <a:cs typeface="Times New Roman" charset="0"/>
              </a:rPr>
              <a:t>Что ты будешь петь?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s-IS" sz="24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is-IS" sz="24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is-IS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	ju:ndɘ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ojuna	uila-na-gʉi-</a:t>
            </a:r>
            <a:r>
              <a:rPr lang="is-IS" sz="24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/*uila-na-</a:t>
            </a:r>
            <a:r>
              <a:rPr lang="is-IS" sz="24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-gʉi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	почему 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О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юна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плакать-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prs</a:t>
            </a:r>
            <a:r>
              <a:rPr lang="is-IS" sz="2400" cap="small" dirty="0">
                <a:latin typeface="Times New Roman" charset="0"/>
                <a:ea typeface="Times New Roman" charset="0"/>
                <a:cs typeface="Times New Roman" charset="0"/>
              </a:rPr>
              <a:t>-neg-q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плакать-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prs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is-IS" sz="24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is-IS" sz="2400" cap="small" dirty="0">
                <a:latin typeface="Times New Roman" charset="0"/>
                <a:ea typeface="Times New Roman" charset="0"/>
                <a:cs typeface="Times New Roman" charset="0"/>
              </a:rPr>
              <a:t>neg</a:t>
            </a:r>
            <a:endParaRPr lang="is-I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is-IS" sz="2400" i="1" dirty="0">
                <a:latin typeface="Times New Roman" charset="0"/>
                <a:ea typeface="Times New Roman" charset="0"/>
                <a:cs typeface="Times New Roman" charset="0"/>
              </a:rPr>
              <a:t>Почему Оюна не плачет</a:t>
            </a:r>
            <a:r>
              <a:rPr lang="is-IS" sz="2400" i="1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cap="small" dirty="0">
                <a:latin typeface="Times New Roman" charset="0"/>
                <a:ea typeface="Times New Roman" charset="0"/>
                <a:cs typeface="Times New Roman" charset="0"/>
              </a:rPr>
              <a:t>	 </a:t>
            </a:r>
            <a:r>
              <a:rPr lang="en-US" sz="2400" cap="small" dirty="0" smtClean="0">
                <a:latin typeface="Times New Roman" charset="0"/>
                <a:ea typeface="Times New Roman" charset="0"/>
                <a:cs typeface="Times New Roman" charset="0"/>
              </a:rPr>
              <a:t>								</a:t>
            </a:r>
            <a:r>
              <a:rPr lang="ru-RU" sz="2400" cap="small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бурятский</a:t>
            </a:r>
            <a:r>
              <a:rPr lang="ru-RU" sz="2400" cap="small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Дистрибуция: матричная клауза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1859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Сложное предложение: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9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ustɘr	sajana 	[xɘn 	xarju: 	ol-o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:</a:t>
            </a:r>
            <a:r>
              <a:rPr lang="is-IS" sz="2400" b="1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(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b)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 gɘʒɘ] 	xɘl-ɘ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:-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вчера	Саяна	кто	ответ	находить-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prt(-q)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comp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говорить-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prt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endParaRPr lang="ru-RU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Вчера Саяна сказала, что кто нашел ответ?</a:t>
            </a:r>
          </a:p>
          <a:p>
            <a:pPr marL="0" indent="0">
              <a:spcBef>
                <a:spcPts val="0"/>
              </a:spcBef>
              <a:buNone/>
            </a:pPr>
            <a:endParaRPr lang="is-IS" sz="24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								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бурятский)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Дистрибуция: зависимая клауза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(20)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Ranjit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[kau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da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aawe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kiyala]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dannawa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Ранжит	кто	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пришел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что	знает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Ранжит знает, кто пришел.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							(сингальский)</a:t>
            </a: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cap="small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cap="small" dirty="0" smtClean="0">
                <a:latin typeface="Times New Roman" charset="0"/>
                <a:ea typeface="Times New Roman" charset="0"/>
                <a:cs typeface="Times New Roman" charset="0"/>
              </a:rPr>
              <a:t>21</a:t>
            </a:r>
            <a:r>
              <a:rPr lang="en-US" sz="2400" cap="small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John-ga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[Mary-ga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nani-o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katta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ka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sitteiru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Джон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nom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Мэри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nom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что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acc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купила	 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знает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Джон знает, что Мэри купила.			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								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(японский)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Дистрибуция: зависимая клауза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22)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а.tɘrɘ	[xɘdi: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konfjɘtɘ	ɘd</a:t>
            </a:r>
            <a:r>
              <a:rPr lang="de-DE" sz="2400" baseline="30000" dirty="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-ɘ:-</a:t>
            </a:r>
            <a:r>
              <a:rPr lang="de-DE" sz="24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 gɘʒɘ]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	тот	сколько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конфета	есть-</a:t>
            </a:r>
            <a:r>
              <a:rPr lang="de-DE" sz="2400" cap="small" dirty="0">
                <a:latin typeface="Times New Roman" charset="0"/>
                <a:ea typeface="Times New Roman" charset="0"/>
                <a:cs typeface="Times New Roman" charset="0"/>
              </a:rPr>
              <a:t>prt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de-DE" sz="2400" cap="small" dirty="0">
                <a:latin typeface="Times New Roman" charset="0"/>
                <a:ea typeface="Times New Roman" charset="0"/>
                <a:cs typeface="Times New Roman" charset="0"/>
              </a:rPr>
              <a:t>q	comp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	mɘdɘ-nɘ-gʉi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	знать-</a:t>
            </a:r>
            <a:r>
              <a:rPr lang="de-DE" sz="2400" cap="small" dirty="0">
                <a:latin typeface="Times New Roman" charset="0"/>
                <a:ea typeface="Times New Roman" charset="0"/>
                <a:cs typeface="Times New Roman" charset="0"/>
              </a:rPr>
              <a:t>prs-neg</a:t>
            </a:r>
            <a:endParaRPr lang="de-DE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de-DE" sz="2400" i="1" dirty="0">
                <a:latin typeface="Times New Roman" charset="0"/>
                <a:ea typeface="Times New Roman" charset="0"/>
                <a:cs typeface="Times New Roman" charset="0"/>
              </a:rPr>
              <a:t>Он не знает, сколько конфет он съел.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	б.*tɘrɘ	[xɘdi:		konfjɘtɘ	ɘd</a:t>
            </a:r>
            <a:r>
              <a:rPr lang="de-DE" sz="2400" baseline="30000" dirty="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-ɘ:		 gɘʒɘ	</a:t>
            </a:r>
            <a:r>
              <a:rPr lang="de-DE" sz="24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	тот	сколько	конфета	есть-</a:t>
            </a:r>
            <a:r>
              <a:rPr lang="de-DE" sz="2400" cap="small" dirty="0">
                <a:latin typeface="Times New Roman" charset="0"/>
                <a:ea typeface="Times New Roman" charset="0"/>
                <a:cs typeface="Times New Roman" charset="0"/>
              </a:rPr>
              <a:t>prt	comp	q</a:t>
            </a:r>
            <a:endParaRPr lang="de-DE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	mɘdɘ-nɘ-gʉi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	знать-</a:t>
            </a:r>
            <a:r>
              <a:rPr lang="de-DE" sz="2400" cap="small" dirty="0">
                <a:latin typeface="Times New Roman" charset="0"/>
                <a:ea typeface="Times New Roman" charset="0"/>
                <a:cs typeface="Times New Roman" charset="0"/>
              </a:rPr>
              <a:t>prs-neg</a:t>
            </a:r>
            <a:endParaRPr lang="de-DE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							(бурятский)</a:t>
            </a: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Дистрибуция: между послелогом и его комплементом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23)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a. Chitra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kauru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ekka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]	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da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kataa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kalee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Читра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кто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говорила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aux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С кем Читра говорила?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б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. *Chitra	[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kauru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da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ekka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]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kataa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kalee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Читра		кто	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q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с	говорила	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 aux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							(сингальский)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cap="small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cap="small" dirty="0" smtClean="0">
                <a:latin typeface="Times New Roman" charset="0"/>
                <a:ea typeface="Times New Roman" charset="0"/>
                <a:cs typeface="Times New Roman" charset="0"/>
              </a:rPr>
              <a:t>24)</a:t>
            </a:r>
            <a:r>
              <a:rPr lang="ru-RU" sz="2400" cap="small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Taroo-wa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doko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ka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-e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itta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Taro-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to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где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в	пошел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Таро пошел куда-то.</a:t>
            </a: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						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японский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Дистрибуция: между послелогом и его комплементом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fi-FI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a.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ajana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ju:n-ʃjɘ-</a:t>
            </a:r>
            <a:r>
              <a:rPr lang="fi-FI" sz="2400" b="1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tuxai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xɘlɘ-nɘ</a:t>
            </a:r>
            <a:endParaRPr lang="fi-FI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Саяна 		что-</a:t>
            </a:r>
            <a:r>
              <a:rPr lang="fi-FI" sz="2400" cap="small" dirty="0">
                <a:latin typeface="Times New Roman" charset="0"/>
                <a:ea typeface="Times New Roman" charset="0"/>
                <a:cs typeface="Times New Roman" charset="0"/>
              </a:rPr>
              <a:t>shye-q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о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говорить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fi-FI" sz="2400" cap="small" dirty="0">
                <a:latin typeface="Times New Roman" charset="0"/>
                <a:ea typeface="Times New Roman" charset="0"/>
                <a:cs typeface="Times New Roman" charset="0"/>
              </a:rPr>
              <a:t>prs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i="1" dirty="0">
                <a:latin typeface="Times New Roman" charset="0"/>
                <a:ea typeface="Times New Roman" charset="0"/>
                <a:cs typeface="Times New Roman" charset="0"/>
              </a:rPr>
              <a:t>Саяна </a:t>
            </a:r>
            <a:r>
              <a:rPr lang="fi-FI" sz="2400" i="1" dirty="0" err="1">
                <a:latin typeface="Times New Roman" charset="0"/>
                <a:ea typeface="Times New Roman" charset="0"/>
                <a:cs typeface="Times New Roman" charset="0"/>
              </a:rPr>
              <a:t>о</a:t>
            </a:r>
            <a:r>
              <a:rPr lang="fi-FI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i-FI" sz="2400" i="1" dirty="0" err="1">
                <a:latin typeface="Times New Roman" charset="0"/>
                <a:ea typeface="Times New Roman" charset="0"/>
                <a:cs typeface="Times New Roman" charset="0"/>
              </a:rPr>
              <a:t>чем-то</a:t>
            </a:r>
            <a:r>
              <a:rPr lang="fi-FI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i-FI" sz="2400" i="1" dirty="0" err="1">
                <a:latin typeface="Times New Roman" charset="0"/>
                <a:ea typeface="Times New Roman" charset="0"/>
                <a:cs typeface="Times New Roman" charset="0"/>
              </a:rPr>
              <a:t>говорит</a:t>
            </a:r>
            <a:r>
              <a:rPr lang="fi-FI" sz="2400" i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б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. sajana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ju:n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tuxai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-ʃjɘ-</a:t>
            </a:r>
            <a:r>
              <a:rPr lang="fi-FI" sz="24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]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xɘlɘ-nɘ</a:t>
            </a:r>
            <a:endParaRPr lang="fi-FI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Саяна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что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о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fi-FI" sz="2400" cap="small" dirty="0">
                <a:latin typeface="Times New Roman" charset="0"/>
                <a:ea typeface="Times New Roman" charset="0"/>
                <a:cs typeface="Times New Roman" charset="0"/>
              </a:rPr>
              <a:t>shye-q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говорить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fi-FI" sz="2400" cap="small" dirty="0">
                <a:latin typeface="Times New Roman" charset="0"/>
                <a:ea typeface="Times New Roman" charset="0"/>
                <a:cs typeface="Times New Roman" charset="0"/>
              </a:rPr>
              <a:t>prs</a:t>
            </a:r>
          </a:p>
          <a:p>
            <a:pPr marL="0" indent="0">
              <a:spcBef>
                <a:spcPts val="0"/>
              </a:spcBef>
              <a:buNone/>
            </a:pPr>
            <a:endParaRPr lang="fi-FI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fi-FI" sz="24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fi-FI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badma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	[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ju:n-ɘi-ʃjɘ-</a:t>
            </a:r>
            <a:r>
              <a:rPr lang="fi-FI" sz="2400" b="1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-da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:	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xaʒu:da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]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bai-na</a:t>
            </a:r>
            <a:endParaRPr lang="fi-FI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Бадма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 что-</a:t>
            </a:r>
            <a:r>
              <a:rPr lang="fi-FI" sz="2400" cap="small" dirty="0">
                <a:latin typeface="Times New Roman" charset="0"/>
                <a:ea typeface="Times New Roman" charset="0"/>
                <a:cs typeface="Times New Roman" charset="0"/>
              </a:rPr>
              <a:t>gen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fi-FI" sz="2400" cap="small" dirty="0">
                <a:latin typeface="Times New Roman" charset="0"/>
                <a:ea typeface="Times New Roman" charset="0"/>
                <a:cs typeface="Times New Roman" charset="0"/>
              </a:rPr>
              <a:t>shye-q-</a:t>
            </a:r>
            <a:r>
              <a:rPr lang="fi-FI" sz="2400" cap="small" dirty="0" err="1">
                <a:latin typeface="Times New Roman" charset="0"/>
                <a:ea typeface="Times New Roman" charset="0"/>
                <a:cs typeface="Times New Roman" charset="0"/>
              </a:rPr>
              <a:t>ptcl</a:t>
            </a:r>
            <a:r>
              <a:rPr lang="fi-FI" sz="2400" cap="small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около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быть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fi-FI" sz="2400" cap="small" dirty="0">
                <a:latin typeface="Times New Roman" charset="0"/>
                <a:ea typeface="Times New Roman" charset="0"/>
                <a:cs typeface="Times New Roman" charset="0"/>
              </a:rPr>
              <a:t>prs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400" cap="small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 err="1">
                <a:latin typeface="Times New Roman" charset="0"/>
                <a:ea typeface="Times New Roman" charset="0"/>
                <a:cs typeface="Times New Roman" charset="0"/>
              </a:rPr>
              <a:t>Бадма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 стоит около чего-то.</a:t>
            </a:r>
            <a:endParaRPr lang="fi-FI" sz="24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							(бурятский)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Дистрибуция: между посессором и обладаемым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27)</a:t>
            </a:r>
            <a:r>
              <a:rPr lang="fi-FI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a.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Chitra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kaa-ge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amma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b="1" dirty="0">
                <a:latin typeface="Times New Roman" charset="0"/>
                <a:ea typeface="Times New Roman" charset="0"/>
                <a:cs typeface="Times New Roman" charset="0"/>
              </a:rPr>
              <a:t>da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daekke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Читра		кто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fi-FI" sz="2400" cap="small" dirty="0">
                <a:latin typeface="Times New Roman" charset="0"/>
                <a:ea typeface="Times New Roman" charset="0"/>
                <a:cs typeface="Times New Roman" charset="0"/>
              </a:rPr>
              <a:t>gen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мать	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видела</a:t>
            </a:r>
            <a:endParaRPr lang="fi-FI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Чью мать видела Читра?</a:t>
            </a:r>
            <a:endParaRPr lang="fi-FI" sz="24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б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. *Chitra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kaa-ge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fi-FI" sz="2400" b="1" dirty="0">
                <a:latin typeface="Times New Roman" charset="0"/>
                <a:ea typeface="Times New Roman" charset="0"/>
                <a:cs typeface="Times New Roman" charset="0"/>
              </a:rPr>
              <a:t>da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amma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daekke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 Читра		 кто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fi-FI" sz="2400" cap="small" dirty="0">
                <a:latin typeface="Times New Roman" charset="0"/>
                <a:ea typeface="Times New Roman" charset="0"/>
                <a:cs typeface="Times New Roman" charset="0"/>
              </a:rPr>
              <a:t>gen</a:t>
            </a:r>
            <a:r>
              <a:rPr lang="ru-RU" sz="2400" cap="small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ru-RU" sz="2400" cap="small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мать	 видела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							(сингальский)</a:t>
            </a:r>
          </a:p>
          <a:p>
            <a:pPr marL="0" indent="0">
              <a:spcBef>
                <a:spcPts val="0"/>
              </a:spcBef>
              <a:buNone/>
            </a:pPr>
            <a:endParaRPr lang="fi-FI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fi-FI" sz="24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fi-FI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Taroo-wa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[dare-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ka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-no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oniisan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]-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ni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atta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Таро-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top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кто-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q-gen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брат-</a:t>
            </a:r>
            <a:r>
              <a:rPr lang="en-US" sz="2400" cap="small" dirty="0" err="1">
                <a:latin typeface="Times New Roman" charset="0"/>
                <a:ea typeface="Times New Roman" charset="0"/>
                <a:cs typeface="Times New Roman" charset="0"/>
              </a:rPr>
              <a:t>dat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встретил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Таро встретил чьего-то брата.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							(японский)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Дистрибуция: между посессором и обладаемым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29)</a:t>
            </a:r>
            <a:r>
              <a:rPr lang="fi-FI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xɘn-</a:t>
            </a:r>
            <a:r>
              <a:rPr lang="de-DE" sz="2400" dirty="0" err="1">
                <a:latin typeface="Times New Roman" charset="0"/>
                <a:ea typeface="Times New Roman" charset="0"/>
                <a:cs typeface="Times New Roman" charset="0"/>
              </a:rPr>
              <a:t>ɘi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-ʃjɘ-</a:t>
            </a:r>
            <a:r>
              <a:rPr lang="de-DE" sz="24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/		*xɘn-ʃjɘ-</a:t>
            </a:r>
            <a:r>
              <a:rPr lang="de-DE" sz="24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de-DE" sz="2400" dirty="0" err="1">
                <a:latin typeface="Times New Roman" charset="0"/>
                <a:ea typeface="Times New Roman" charset="0"/>
                <a:cs typeface="Times New Roman" charset="0"/>
              </a:rPr>
              <a:t>ɘi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sz="2400" dirty="0" err="1">
                <a:latin typeface="Times New Roman" charset="0"/>
                <a:ea typeface="Times New Roman" charset="0"/>
                <a:cs typeface="Times New Roman" charset="0"/>
              </a:rPr>
              <a:t>хʉ:rtik</a:t>
            </a:r>
            <a:endParaRPr lang="de-DE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de-DE" sz="2400" dirty="0" err="1">
                <a:latin typeface="Times New Roman" charset="0"/>
                <a:ea typeface="Times New Roman" charset="0"/>
                <a:cs typeface="Times New Roman" charset="0"/>
              </a:rPr>
              <a:t>кто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de-DE" sz="2400" cap="small" dirty="0">
                <a:latin typeface="Times New Roman" charset="0"/>
                <a:ea typeface="Times New Roman" charset="0"/>
                <a:cs typeface="Times New Roman" charset="0"/>
              </a:rPr>
              <a:t>gen-shye-q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/	</a:t>
            </a:r>
            <a:r>
              <a:rPr lang="de-DE" sz="2400" dirty="0" err="1">
                <a:latin typeface="Times New Roman" charset="0"/>
                <a:ea typeface="Times New Roman" charset="0"/>
                <a:cs typeface="Times New Roman" charset="0"/>
              </a:rPr>
              <a:t>кто</a:t>
            </a:r>
            <a:r>
              <a:rPr lang="de-DE" sz="2400" cap="small" dirty="0">
                <a:latin typeface="Times New Roman" charset="0"/>
                <a:ea typeface="Times New Roman" charset="0"/>
                <a:cs typeface="Times New Roman" charset="0"/>
              </a:rPr>
              <a:t>-shye-q-gen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sz="2400" dirty="0" err="1">
                <a:latin typeface="Times New Roman" charset="0"/>
                <a:ea typeface="Times New Roman" charset="0"/>
                <a:cs typeface="Times New Roman" charset="0"/>
              </a:rPr>
              <a:t>куртка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de-DE" sz="2400" dirty="0" err="1">
                <a:latin typeface="Times New Roman" charset="0"/>
                <a:ea typeface="Times New Roman" charset="0"/>
                <a:cs typeface="Times New Roman" charset="0"/>
              </a:rPr>
              <a:t>xana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-da	</a:t>
            </a:r>
            <a:r>
              <a:rPr lang="de-DE" sz="2400" dirty="0" err="1">
                <a:latin typeface="Times New Roman" charset="0"/>
                <a:ea typeface="Times New Roman" charset="0"/>
                <a:cs typeface="Times New Roman" charset="0"/>
              </a:rPr>
              <a:t>ʉlg-ө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:-</a:t>
            </a:r>
            <a:r>
              <a:rPr lang="de-DE" sz="2400" dirty="0" err="1">
                <a:latin typeface="Times New Roman" charset="0"/>
                <a:ea typeface="Times New Roman" charset="0"/>
                <a:cs typeface="Times New Roman" charset="0"/>
              </a:rPr>
              <a:t>tɘi</a:t>
            </a:r>
            <a:endParaRPr lang="de-DE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de-DE" sz="2400" dirty="0" err="1">
                <a:latin typeface="Times New Roman" charset="0"/>
                <a:ea typeface="Times New Roman" charset="0"/>
                <a:cs typeface="Times New Roman" charset="0"/>
              </a:rPr>
              <a:t>стена-</a:t>
            </a:r>
            <a:r>
              <a:rPr lang="de-DE" sz="2400" cap="small" dirty="0" err="1">
                <a:latin typeface="Times New Roman" charset="0"/>
                <a:ea typeface="Times New Roman" charset="0"/>
                <a:cs typeface="Times New Roman" charset="0"/>
              </a:rPr>
              <a:t>dat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de-DE" sz="2400" dirty="0" err="1">
                <a:latin typeface="Times New Roman" charset="0"/>
                <a:ea typeface="Times New Roman" charset="0"/>
                <a:cs typeface="Times New Roman" charset="0"/>
              </a:rPr>
              <a:t>вешать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de-DE" sz="2400" cap="small" dirty="0">
                <a:latin typeface="Times New Roman" charset="0"/>
                <a:ea typeface="Times New Roman" charset="0"/>
                <a:cs typeface="Times New Roman" charset="0"/>
              </a:rPr>
              <a:t>prt-</a:t>
            </a:r>
            <a:r>
              <a:rPr lang="de-DE" sz="2400" cap="small" dirty="0" err="1">
                <a:latin typeface="Times New Roman" charset="0"/>
                <a:ea typeface="Times New Roman" charset="0"/>
                <a:cs typeface="Times New Roman" charset="0"/>
              </a:rPr>
              <a:t>com</a:t>
            </a:r>
            <a:endParaRPr lang="de-DE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de-DE" sz="2400" i="1" dirty="0" err="1">
                <a:latin typeface="Times New Roman" charset="0"/>
                <a:ea typeface="Times New Roman" charset="0"/>
                <a:cs typeface="Times New Roman" charset="0"/>
              </a:rPr>
              <a:t>Чья-то</a:t>
            </a:r>
            <a:r>
              <a:rPr lang="de-DE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sz="2400" i="1" dirty="0" err="1">
                <a:latin typeface="Times New Roman" charset="0"/>
                <a:ea typeface="Times New Roman" charset="0"/>
                <a:cs typeface="Times New Roman" charset="0"/>
              </a:rPr>
              <a:t>куртка</a:t>
            </a:r>
            <a:r>
              <a:rPr lang="de-DE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sz="2400" i="1" dirty="0" err="1">
                <a:latin typeface="Times New Roman" charset="0"/>
                <a:ea typeface="Times New Roman" charset="0"/>
                <a:cs typeface="Times New Roman" charset="0"/>
              </a:rPr>
              <a:t>висит</a:t>
            </a:r>
            <a:r>
              <a:rPr lang="de-DE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sz="2400" i="1" dirty="0" err="1"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de-DE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sz="2400" i="1" dirty="0" err="1">
                <a:latin typeface="Times New Roman" charset="0"/>
                <a:ea typeface="Times New Roman" charset="0"/>
                <a:cs typeface="Times New Roman" charset="0"/>
              </a:rPr>
              <a:t>стене</a:t>
            </a:r>
            <a:r>
              <a:rPr lang="de-DE" sz="2400" i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i-FI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30</a:t>
            </a:r>
            <a:r>
              <a:rPr lang="fi-FI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jamar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ʃjɘ-</a:t>
            </a:r>
            <a:r>
              <a:rPr lang="de-DE" sz="2400" b="1" dirty="0">
                <a:latin typeface="Times New Roman" charset="0"/>
                <a:ea typeface="Times New Roman" charset="0"/>
                <a:cs typeface="Times New Roman" charset="0"/>
              </a:rPr>
              <a:t>b		</a:t>
            </a:r>
            <a:r>
              <a:rPr lang="de-DE" sz="2400" dirty="0" err="1">
                <a:latin typeface="Times New Roman" charset="0"/>
                <a:ea typeface="Times New Roman" charset="0"/>
                <a:cs typeface="Times New Roman" charset="0"/>
              </a:rPr>
              <a:t>noxoi-n</a:t>
            </a:r>
            <a:r>
              <a:rPr lang="de-DE" sz="2400" baseline="30000" dirty="0" err="1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de-DE" sz="2400" dirty="0" err="1">
                <a:latin typeface="Times New Roman" charset="0"/>
                <a:ea typeface="Times New Roman" charset="0"/>
                <a:cs typeface="Times New Roman" charset="0"/>
              </a:rPr>
              <a:t>xusa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-na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какой-</a:t>
            </a:r>
            <a:r>
              <a:rPr lang="de-DE" sz="2400" cap="small" dirty="0">
                <a:latin typeface="Times New Roman" charset="0"/>
                <a:ea typeface="Times New Roman" charset="0"/>
                <a:cs typeface="Times New Roman" charset="0"/>
              </a:rPr>
              <a:t>shye-q	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собака-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n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лаять-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prs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i="1" cap="small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Какая-то собака лает.</a:t>
            </a:r>
            <a:endParaRPr lang="en-US" sz="2400" i="1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		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(бурятский)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5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Эффекты интервенции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(31)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a. ?*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Taroo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sika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nani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-o	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yoma-nai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Таро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только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что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acc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читать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 err="1">
                <a:latin typeface="Times New Roman" charset="0"/>
                <a:ea typeface="Times New Roman" charset="0"/>
                <a:cs typeface="Times New Roman" charset="0"/>
              </a:rPr>
              <a:t>neg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Что прочитал только Таро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б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nani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-o</a:t>
            </a:r>
            <a:r>
              <a:rPr lang="en-US" sz="2400" baseline="-25000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Taroo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sika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400" baseline="-250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yoma-nai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 что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acc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Таро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только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читать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 err="1">
                <a:latin typeface="Times New Roman" charset="0"/>
                <a:ea typeface="Times New Roman" charset="0"/>
                <a:cs typeface="Times New Roman" charset="0"/>
              </a:rPr>
              <a:t>neg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		q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Что прочитал только Таро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cap="small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в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dare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-ga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LGB-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sika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yoma-nai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кто-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nom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LGB-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только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читать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 err="1">
                <a:latin typeface="Times New Roman" charset="0"/>
                <a:ea typeface="Times New Roman" charset="0"/>
                <a:cs typeface="Times New Roman" charset="0"/>
              </a:rPr>
              <a:t>neg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Кто читает только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LGB?</a:t>
            </a: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							(японский)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Эффекты интервенции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24666"/>
            <a:ext cx="10515600" cy="33044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32)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a. *bi	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gansa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uhan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d</a:t>
            </a:r>
            <a:r>
              <a:rPr lang="de-DE" sz="2400" dirty="0" err="1">
                <a:latin typeface="Times New Roman" charset="0"/>
                <a:ea typeface="Times New Roman" charset="0"/>
                <a:cs typeface="Times New Roman" charset="0"/>
              </a:rPr>
              <a:t>ɘ:rɘ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b="1" dirty="0">
                <a:latin typeface="Times New Roman" charset="0"/>
                <a:ea typeface="Times New Roman" charset="0"/>
                <a:cs typeface="Times New Roman" charset="0"/>
              </a:rPr>
              <a:t>ju: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xar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-a:-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bi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fi-FI" sz="24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я	только	река	на	что.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acc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видеть</a:t>
            </a:r>
            <a:r>
              <a:rPr lang="ru-RU" sz="2400" cap="small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 smtClean="0">
                <a:latin typeface="Times New Roman" charset="0"/>
                <a:ea typeface="Times New Roman" charset="0"/>
                <a:cs typeface="Times New Roman" charset="0"/>
              </a:rPr>
              <a:t>prt-q</a:t>
            </a:r>
            <a:r>
              <a:rPr lang="ru-RU" sz="2400" cap="small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 smtClean="0">
                <a:latin typeface="Times New Roman" charset="0"/>
                <a:ea typeface="Times New Roman" charset="0"/>
                <a:cs typeface="Times New Roman" charset="0"/>
              </a:rPr>
              <a:t>1sg</a:t>
            </a:r>
            <a:r>
              <a:rPr lang="en-US" sz="1800" cap="small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endParaRPr lang="ru-RU" sz="18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б. </a:t>
            </a:r>
            <a:r>
              <a:rPr lang="fi-FI" sz="2400" b="1" dirty="0" err="1">
                <a:latin typeface="Times New Roman" charset="0"/>
                <a:ea typeface="Times New Roman" charset="0"/>
                <a:cs typeface="Times New Roman" charset="0"/>
              </a:rPr>
              <a:t>ju:</a:t>
            </a:r>
            <a:r>
              <a:rPr lang="fi-FI" sz="2400" baseline="-250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fi-FI" sz="2400" b="1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bi	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gansa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uhan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d</a:t>
            </a:r>
            <a:r>
              <a:rPr lang="de-DE" sz="2400" dirty="0" err="1">
                <a:latin typeface="Times New Roman" charset="0"/>
                <a:ea typeface="Times New Roman" charset="0"/>
                <a:cs typeface="Times New Roman" charset="0"/>
              </a:rPr>
              <a:t>ɘ:rɘ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400" baseline="-250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xar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-a:-</a:t>
            </a:r>
            <a:r>
              <a:rPr lang="fi-FI" sz="2400" dirty="0" err="1">
                <a:latin typeface="Times New Roman" charset="0"/>
                <a:ea typeface="Times New Roman" charset="0"/>
                <a:cs typeface="Times New Roman" charset="0"/>
              </a:rPr>
              <a:t>bi</a:t>
            </a: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fi-FI" sz="24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что.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acc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я	только	река	на	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видеть</a:t>
            </a:r>
            <a:r>
              <a:rPr lang="ru-RU" sz="2400" cap="small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prt-q</a:t>
            </a:r>
            <a:r>
              <a:rPr lang="ru-RU" sz="2400" cap="small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1sg</a:t>
            </a:r>
            <a:r>
              <a:rPr lang="en-US" sz="1800" cap="small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Что я видел только на речке?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							(бурятский)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Вопросительные частицы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(1)	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Siri	mokak	</a:t>
            </a:r>
            <a:r>
              <a:rPr lang="en-US" sz="2600" b="1" dirty="0">
                <a:latin typeface="Times New Roman" charset="0"/>
                <a:ea typeface="Times New Roman" charset="0"/>
                <a:cs typeface="Times New Roman" charset="0"/>
              </a:rPr>
              <a:t>da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keruwe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?			(сингальский)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Сири	что	</a:t>
            </a:r>
            <a:r>
              <a:rPr lang="en-US" sz="26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делал	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i="1" dirty="0">
                <a:latin typeface="Times New Roman" charset="0"/>
                <a:ea typeface="Times New Roman" charset="0"/>
                <a:cs typeface="Times New Roman" charset="0"/>
              </a:rPr>
              <a:t>Что Сири делал?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(2)	John-ga	nani-o		kaimasita	</a:t>
            </a:r>
            <a:r>
              <a:rPr lang="en-US" sz="2600" b="1" dirty="0">
                <a:latin typeface="Times New Roman" charset="0"/>
                <a:ea typeface="Times New Roman" charset="0"/>
                <a:cs typeface="Times New Roman" charset="0"/>
              </a:rPr>
              <a:t>ka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	(японский)</a:t>
            </a: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Джон-</a:t>
            </a:r>
            <a:r>
              <a:rPr lang="en-US" sz="2600" cap="small" dirty="0">
                <a:latin typeface="Times New Roman" charset="0"/>
                <a:ea typeface="Times New Roman" charset="0"/>
                <a:cs typeface="Times New Roman" charset="0"/>
              </a:rPr>
              <a:t>nom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что-</a:t>
            </a:r>
            <a:r>
              <a:rPr lang="en-US" sz="2600" cap="small" dirty="0">
                <a:latin typeface="Times New Roman" charset="0"/>
                <a:ea typeface="Times New Roman" charset="0"/>
                <a:cs typeface="Times New Roman" charset="0"/>
              </a:rPr>
              <a:t>acc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купил		</a:t>
            </a:r>
            <a:r>
              <a:rPr lang="en-US" sz="26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cap="small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i="1" dirty="0">
                <a:latin typeface="Times New Roman" charset="0"/>
                <a:ea typeface="Times New Roman" charset="0"/>
                <a:cs typeface="Times New Roman" charset="0"/>
              </a:rPr>
              <a:t>Что купил Джон?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(3)	xɘn	pirog	ɘd</a:t>
            </a:r>
            <a:r>
              <a:rPr lang="ru-RU" sz="2600" baseline="30000" dirty="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-ɘ:-</a:t>
            </a:r>
            <a:r>
              <a:rPr lang="ru-RU" sz="26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				(баргуз. бурятский)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	кто	пирог	есть-</a:t>
            </a:r>
            <a:r>
              <a:rPr lang="en-US" sz="2600" cap="small" dirty="0">
                <a:latin typeface="Times New Roman" charset="0"/>
                <a:ea typeface="Times New Roman" charset="0"/>
                <a:cs typeface="Times New Roman" charset="0"/>
              </a:rPr>
              <a:t>prt-q</a:t>
            </a:r>
            <a:endParaRPr lang="ru-RU" sz="26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i="1" dirty="0">
                <a:latin typeface="Times New Roman" charset="0"/>
                <a:ea typeface="Times New Roman" charset="0"/>
                <a:cs typeface="Times New Roman" charset="0"/>
              </a:rPr>
              <a:t>Кто ел пирог?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9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Свойства 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схожи с описываемыми в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Cable (2007, 2010)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свойствами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Q-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частиц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Дистрибуция 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возможны конструкции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wh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Q P], [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wh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Q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обладаемое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wh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Q C],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тогда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Q –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адъюнкт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Как в японском, но: положение в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wh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Q C],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порядок аффиксов на глаголе </a:t>
            </a:r>
            <a:r>
              <a:rPr lang="en-US" sz="2400" cap="small" dirty="0" smtClean="0">
                <a:latin typeface="Times New Roman" charset="0"/>
                <a:ea typeface="Times New Roman" charset="0"/>
                <a:cs typeface="Times New Roman" charset="0"/>
              </a:rPr>
              <a:t>tam-</a:t>
            </a:r>
            <a:r>
              <a:rPr lang="en-US" sz="2400" cap="small" dirty="0" err="1" smtClean="0">
                <a:latin typeface="Times New Roman" charset="0"/>
                <a:ea typeface="Times New Roman" charset="0"/>
                <a:cs typeface="Times New Roman" charset="0"/>
              </a:rPr>
              <a:t>neg</a:t>
            </a:r>
            <a:r>
              <a:rPr lang="en-US" sz="2400" cap="small" dirty="0" smtClean="0">
                <a:latin typeface="Times New Roman" charset="0"/>
                <a:ea typeface="Times New Roman" charset="0"/>
                <a:cs typeface="Times New Roman" charset="0"/>
              </a:rPr>
              <a:t>-q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согласовательные показатели, тогда находится ниже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CP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Еще одна особенность..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Общий вопрос: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33</a:t>
            </a: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Chitra	</a:t>
            </a:r>
            <a:r>
              <a:rPr lang="en-US" sz="24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ee</a:t>
            </a:r>
            <a:r>
              <a:rPr 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pota</a:t>
            </a:r>
            <a:r>
              <a:rPr 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kieuwa</a:t>
            </a:r>
            <a:r>
              <a:rPr 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en-US" sz="24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da</a:t>
            </a:r>
            <a:r>
              <a:rPr 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		(сингальский)</a:t>
            </a:r>
            <a:endParaRPr lang="en-US" sz="24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Читра	этот	книга	прочитала	</a:t>
            </a:r>
            <a:r>
              <a:rPr lang="en-US" sz="2400" cap="small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q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Читра прочитала эту книгу?			</a:t>
            </a:r>
            <a:endParaRPr lang="ru-RU" sz="24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34</a:t>
            </a: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Taroo</a:t>
            </a:r>
            <a:r>
              <a:rPr 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-ga	</a:t>
            </a:r>
            <a:r>
              <a:rPr lang="en-US" sz="24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sono</a:t>
            </a:r>
            <a:r>
              <a:rPr 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hon-o		</a:t>
            </a:r>
            <a:r>
              <a:rPr lang="en-US" sz="24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yomimasita</a:t>
            </a:r>
            <a:r>
              <a:rPr 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ka</a:t>
            </a:r>
            <a:r>
              <a:rPr 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(японский)</a:t>
            </a:r>
            <a:endParaRPr lang="en-US" sz="24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Таро</a:t>
            </a:r>
            <a:r>
              <a:rPr 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nom</a:t>
            </a:r>
            <a:r>
              <a:rPr 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	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этот	книга</a:t>
            </a:r>
            <a:r>
              <a:rPr 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acc	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читать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sz="2400" cap="small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pol</a:t>
            </a:r>
            <a:r>
              <a:rPr 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cap="small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q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Таро прочитал эту книгу?</a:t>
            </a:r>
            <a:endParaRPr lang="en-US" sz="24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35</a:t>
            </a: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sajana	</a:t>
            </a:r>
            <a:r>
              <a:rPr lang="en-US" sz="24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badm-i:j</a:t>
            </a:r>
            <a:r>
              <a:rPr lang="de-DE" sz="24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ɘ</a:t>
            </a:r>
            <a:r>
              <a:rPr lang="de-DE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de-DE" sz="24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zolg</a:t>
            </a:r>
            <a:r>
              <a:rPr lang="de-DE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-o:			</a:t>
            </a:r>
            <a:r>
              <a:rPr lang="de-DE" sz="2400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is-IS" sz="24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ʉ</a:t>
            </a:r>
            <a:r>
              <a:rPr lang="is-I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/ 	</a:t>
            </a:r>
            <a:r>
              <a:rPr lang="is-IS" sz="24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*b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?	(бурятский)</a:t>
            </a:r>
            <a:endParaRPr lang="en-US" sz="24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Саяна	</a:t>
            </a:r>
            <a:r>
              <a:rPr lang="ru-RU" sz="24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Бадма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acc	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встретить</a:t>
            </a:r>
            <a:r>
              <a:rPr lang="ru-RU" sz="2400" cap="small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prt	</a:t>
            </a:r>
            <a:r>
              <a:rPr lang="en-US" sz="2400" cap="small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q1</a:t>
            </a:r>
            <a:r>
              <a:rPr lang="en-US" sz="2400" cap="small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/	q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cap="small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Саяна встретила </a:t>
            </a:r>
            <a:r>
              <a:rPr lang="ru-RU" sz="2400" i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Бадму</a:t>
            </a:r>
            <a:r>
              <a:rPr lang="ru-RU" sz="2400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ru-RU" sz="24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бъект 5"/>
          <p:cNvSpPr>
            <a:spLocks noGrp="1"/>
          </p:cNvSpPr>
          <p:nvPr>
            <p:ph type="title"/>
          </p:nvPr>
        </p:nvSpPr>
        <p:spPr>
          <a:xfrm>
            <a:off x="838200" y="320040"/>
            <a:ext cx="10515600" cy="6217920"/>
          </a:xfrm>
        </p:spPr>
        <p:txBody>
          <a:bodyPr anchor="ctr"/>
          <a:lstStyle/>
          <a:p>
            <a:pPr algn="ctr"/>
            <a:r>
              <a:rPr lang="ru-RU">
                <a:latin typeface="Times New Roman" charset="0"/>
                <a:ea typeface="Times New Roman" charset="0"/>
                <a:cs typeface="Times New Roman" charset="0"/>
              </a:rPr>
              <a:t>Спасибо за внимание!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Вопросительные частицы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(4)	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mokak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en-US" sz="2600" b="1" dirty="0">
                <a:latin typeface="Times New Roman" charset="0"/>
                <a:ea typeface="Times New Roman" charset="0"/>
                <a:cs typeface="Times New Roman" charset="0"/>
              </a:rPr>
              <a:t>da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w</a:t>
            </a:r>
            <a:r>
              <a:rPr lang="is-IS" sz="2600" dirty="0">
                <a:latin typeface="Times New Roman" charset="0"/>
                <a:ea typeface="Times New Roman" charset="0"/>
                <a:cs typeface="Times New Roman" charset="0"/>
              </a:rPr>
              <a:t>ætuna 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			(сингальский)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что		</a:t>
            </a:r>
            <a:r>
              <a:rPr lang="en-US" sz="26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упало		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i="1" dirty="0">
                <a:latin typeface="Times New Roman" charset="0"/>
                <a:ea typeface="Times New Roman" charset="0"/>
                <a:cs typeface="Times New Roman" charset="0"/>
              </a:rPr>
              <a:t>Что-то упало.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)	dare-</a:t>
            </a:r>
            <a:r>
              <a:rPr lang="en-US" sz="2600" b="1" dirty="0">
                <a:latin typeface="Times New Roman" charset="0"/>
                <a:ea typeface="Times New Roman" charset="0"/>
                <a:cs typeface="Times New Roman" charset="0"/>
              </a:rPr>
              <a:t>ka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-ga	hon-o		katta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(японский)</a:t>
            </a: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кто-</a:t>
            </a:r>
            <a:r>
              <a:rPr lang="en-US" sz="26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ru-RU" sz="2600" cap="small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600" cap="small" dirty="0">
                <a:latin typeface="Times New Roman" charset="0"/>
                <a:ea typeface="Times New Roman" charset="0"/>
                <a:cs typeface="Times New Roman" charset="0"/>
              </a:rPr>
              <a:t>nom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книга-</a:t>
            </a:r>
            <a:r>
              <a:rPr lang="en-US" sz="2600" cap="small" dirty="0">
                <a:latin typeface="Times New Roman" charset="0"/>
                <a:ea typeface="Times New Roman" charset="0"/>
                <a:cs typeface="Times New Roman" charset="0"/>
              </a:rPr>
              <a:t>acc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купил</a:t>
            </a:r>
            <a:endParaRPr lang="en-US" sz="26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cap="small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i="1" dirty="0">
                <a:latin typeface="Times New Roman" charset="0"/>
                <a:ea typeface="Times New Roman" charset="0"/>
                <a:cs typeface="Times New Roman" charset="0"/>
              </a:rPr>
              <a:t>Кто-то купил книги.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(6)	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sa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jana	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ju:-ʃjɘ-</a:t>
            </a:r>
            <a:r>
              <a:rPr lang="ru-RU" sz="26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unʃa-na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	(баргуз. бурятский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ru-RU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	саяна 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что-</a:t>
            </a:r>
            <a:r>
              <a:rPr lang="en-US" sz="2600" cap="small" dirty="0">
                <a:latin typeface="Times New Roman" charset="0"/>
                <a:ea typeface="Times New Roman" charset="0"/>
                <a:cs typeface="Times New Roman" charset="0"/>
              </a:rPr>
              <a:t>shye</a:t>
            </a:r>
            <a:r>
              <a:rPr lang="ru-RU" sz="2600" cap="small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6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читать-</a:t>
            </a:r>
            <a:r>
              <a:rPr lang="en-US" sz="2600" cap="small" dirty="0">
                <a:latin typeface="Times New Roman" charset="0"/>
                <a:ea typeface="Times New Roman" charset="0"/>
                <a:cs typeface="Times New Roman" charset="0"/>
              </a:rPr>
              <a:t>prs</a:t>
            </a:r>
            <a:endParaRPr lang="ru-RU" sz="26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600" i="1" dirty="0">
                <a:latin typeface="Times New Roman" charset="0"/>
                <a:ea typeface="Times New Roman" charset="0"/>
                <a:cs typeface="Times New Roman" charset="0"/>
              </a:rPr>
              <a:t>Саяна что-то читает.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8092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75" y="474132"/>
            <a:ext cx="5362560" cy="28421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59" y="3547121"/>
            <a:ext cx="4157408" cy="3107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0763" y="456373"/>
            <a:ext cx="228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(7)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Q –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вершина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2059" y="3316288"/>
            <a:ext cx="227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(8)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Q –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адъюнкт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3573" y="99504"/>
            <a:ext cx="6333067" cy="1613937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Теория вопросительных предложений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3573" y="1862667"/>
            <a:ext cx="4700960" cy="479172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Cable (2007): Q-ч</a:t>
            </a:r>
            <a:r>
              <a:rPr lang="ru-RU" sz="2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астицы</a:t>
            </a:r>
          </a:p>
          <a:p>
            <a:pPr marL="685800" lvl="1" indent="-228600">
              <a:lnSpc>
                <a:spcPct val="120000"/>
              </a:lnSpc>
              <a:spcAft>
                <a:spcPts val="1200"/>
              </a:spcAft>
              <a:buFont typeface="LucidaGrande" charset="0"/>
              <a:buChar char="-"/>
            </a:pPr>
            <a:r>
              <a:rPr lang="ru-RU" sz="22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Обязательно употребляются </a:t>
            </a:r>
            <a:r>
              <a:rPr lang="ru-RU" sz="2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с вопросительными местоимениями (вопросительные предложения, неопределенные местоимения)</a:t>
            </a:r>
          </a:p>
          <a:p>
            <a:pPr marL="685800" lvl="1" indent="-228600">
              <a:lnSpc>
                <a:spcPct val="120000"/>
              </a:lnSpc>
              <a:buFont typeface="LucidaGrande" charset="0"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Си-командуют вопросительными местоимениями</a:t>
            </a:r>
            <a:endParaRPr lang="ru-RU" sz="2200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43573" y="369113"/>
            <a:ext cx="6552002" cy="152609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Условие интервенции </a:t>
            </a:r>
            <a:r>
              <a:rPr lang="en-US" sz="4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QP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3573" y="2080564"/>
            <a:ext cx="2956827" cy="445535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QP </a:t>
            </a:r>
            <a:r>
              <a:rPr lang="ru-RU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не может находиться между функциональной вершиной и ее аргументами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60763" y="643051"/>
            <a:ext cx="482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(9)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Q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между послелогом и его комплементом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891" y="1515685"/>
            <a:ext cx="3869527" cy="23023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1883" y="3192370"/>
            <a:ext cx="482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(10)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Q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между посессором и обладаемым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883" y="4274950"/>
            <a:ext cx="6068916" cy="22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Что будет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57387"/>
            <a:ext cx="10515600" cy="41724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120647"/>
              </p:ext>
            </p:extLst>
          </p:nvPr>
        </p:nvGraphicFramePr>
        <p:xfrm>
          <a:off x="838200" y="1761067"/>
          <a:ext cx="10515600" cy="441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9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¿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Q-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частица?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57387"/>
            <a:ext cx="10515600" cy="41724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факультативна в некоторых 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видо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-временных формах: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(11)	xɘn	pirog	ɘdj-ɘ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:-*(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/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ɘd</a:t>
            </a:r>
            <a:r>
              <a:rPr lang="ru-RU" sz="2400" baseline="30000" dirty="0" err="1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ɘ</a:t>
            </a:r>
            <a:r>
              <a:rPr lang="is-IS" sz="24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-(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кто	пирог	есть-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prt-q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есть-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prs-q 	</a:t>
            </a:r>
            <a:endParaRPr lang="ru-RU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Кто ел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ест пирог?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обязательна в неопределенных местоимениях: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(12)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jana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ju:-ʃjɘ-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*(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)/	*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ju:-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)	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unʃa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-n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саяна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что-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shye</a:t>
            </a:r>
            <a:r>
              <a:rPr lang="ru-RU" sz="2400" cap="small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q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что</a:t>
            </a:r>
            <a:r>
              <a:rPr lang="ru-RU" sz="2400" cap="small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q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читать-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prs</a:t>
            </a:r>
            <a:endParaRPr lang="ru-RU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Саяна что-то читает.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b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си-командует вопросительным словом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Дистрибуция: матричная клауза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57387"/>
            <a:ext cx="10515600" cy="4172479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Простое предложение: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13)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a. Chitra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monawa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da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gatte?		(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сингальский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	Читра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что		</a:t>
            </a:r>
            <a:r>
              <a:rPr lang="en-US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купила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i="1" dirty="0">
                <a:latin typeface="Times New Roman" charset="0"/>
                <a:ea typeface="Times New Roman" charset="0"/>
                <a:cs typeface="Times New Roman" charset="0"/>
              </a:rPr>
              <a:t>Что Читра купила?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	б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 *Chitra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monawa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gatta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da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	Читра		что		купила	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cap="small" dirty="0">
                <a:latin typeface="Times New Roman" charset="0"/>
                <a:ea typeface="Times New Roman" charset="0"/>
                <a:cs typeface="Times New Roman" charset="0"/>
              </a:rPr>
              <a:t> q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cap="small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cap="small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ru-RU" cap="small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cap="small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cap="small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John-ga	nani-o		kaimasita	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ka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	(японский)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Джон-</a:t>
            </a:r>
            <a:r>
              <a:rPr lang="en-US" cap="small" dirty="0">
                <a:latin typeface="Times New Roman" charset="0"/>
                <a:ea typeface="Times New Roman" charset="0"/>
                <a:cs typeface="Times New Roman" charset="0"/>
              </a:rPr>
              <a:t>nom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что-</a:t>
            </a:r>
            <a:r>
              <a:rPr lang="en-US" cap="small" dirty="0">
                <a:latin typeface="Times New Roman" charset="0"/>
                <a:ea typeface="Times New Roman" charset="0"/>
                <a:cs typeface="Times New Roman" charset="0"/>
              </a:rPr>
              <a:t>acc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купил		</a:t>
            </a:r>
            <a:r>
              <a:rPr lang="en-US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cap="small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i="1" dirty="0">
                <a:latin typeface="Times New Roman" charset="0"/>
                <a:ea typeface="Times New Roman" charset="0"/>
                <a:cs typeface="Times New Roman" charset="0"/>
              </a:rPr>
              <a:t>Что купил Джон?</a:t>
            </a:r>
            <a:endParaRPr lang="en-US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Дистрибуция: матричная клауза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Сложное предложение: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15)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Ranjit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[kau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da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aawa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kiyala]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danne?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(сингальский)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Ранжит кто	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пришел	что	знает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Ранжит знает, что кто пришел?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cap="small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ru-RU" sz="2400" cap="small" dirty="0" smtClean="0"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en-US" sz="2400" cap="small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John-ga	[Mary-ga	nani-o		katta	to]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omotteiru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Джон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nom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Мэри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nom</a:t>
            </a:r>
            <a:r>
              <a:rPr lang="ru-RU" sz="2400" cap="small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что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acc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купила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что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	думает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     </a:t>
            </a:r>
            <a:r>
              <a:rPr lang="en-US" sz="2400" cap="small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Что Джон думает, что Мэри купила?		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i="1" dirty="0">
                <a:latin typeface="Times New Roman" charset="0"/>
                <a:ea typeface="Times New Roman" charset="0"/>
                <a:cs typeface="Times New Roman" charset="0"/>
              </a:rPr>
              <a:t>									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(японский)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cap="small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1782</TotalTime>
  <Words>367</Words>
  <Application>Microsoft Macintosh PowerPoint</Application>
  <PresentationFormat>Широкоэкранный</PresentationFormat>
  <Paragraphs>207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Calibri</vt:lpstr>
      <vt:lpstr>Calibri Light</vt:lpstr>
      <vt:lpstr>LucidaGrande</vt:lpstr>
      <vt:lpstr>Times New Roman</vt:lpstr>
      <vt:lpstr>Wingdings</vt:lpstr>
      <vt:lpstr>Arial</vt:lpstr>
      <vt:lpstr>Тема Office</vt:lpstr>
      <vt:lpstr>О вопросительной частице b в бурятском языке.</vt:lpstr>
      <vt:lpstr>Вопросительные частицы</vt:lpstr>
      <vt:lpstr>Вопросительные частицы</vt:lpstr>
      <vt:lpstr>Презентация PowerPoint</vt:lpstr>
      <vt:lpstr>Презентация PowerPoint</vt:lpstr>
      <vt:lpstr>Что будет</vt:lpstr>
      <vt:lpstr>¿Q-частица?</vt:lpstr>
      <vt:lpstr>Дистрибуция: матричная клауза</vt:lpstr>
      <vt:lpstr>Дистрибуция: матричная клауза</vt:lpstr>
      <vt:lpstr>Дистрибуция: матричная клауза</vt:lpstr>
      <vt:lpstr>Дистрибуция: матричная клауза</vt:lpstr>
      <vt:lpstr>Дистрибуция: зависимая клауза</vt:lpstr>
      <vt:lpstr>Дистрибуция: зависимая клауза</vt:lpstr>
      <vt:lpstr>Дистрибуция: между послелогом и его комплементом</vt:lpstr>
      <vt:lpstr>Дистрибуция: между послелогом и его комплементом</vt:lpstr>
      <vt:lpstr>Дистрибуция: между посессором и обладаемым</vt:lpstr>
      <vt:lpstr>Дистрибуция: между посессором и обладаемым</vt:lpstr>
      <vt:lpstr>Эффекты интервенции</vt:lpstr>
      <vt:lpstr>Эффекты интервенции</vt:lpstr>
      <vt:lpstr>Итоги</vt:lpstr>
      <vt:lpstr>Еще одна особенность..</vt:lpstr>
      <vt:lpstr>Спасибо за внимание!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355</cp:revision>
  <dcterms:created xsi:type="dcterms:W3CDTF">2017-11-22T10:08:12Z</dcterms:created>
  <dcterms:modified xsi:type="dcterms:W3CDTF">2017-11-24T07:38:01Z</dcterms:modified>
</cp:coreProperties>
</file>