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5"/>
  </p:notesMasterIdLst>
  <p:sldIdLst>
    <p:sldId id="256" r:id="rId2"/>
    <p:sldId id="258" r:id="rId3"/>
    <p:sldId id="261" r:id="rId4"/>
    <p:sldId id="262" r:id="rId5"/>
    <p:sldId id="263" r:id="rId6"/>
    <p:sldId id="259" r:id="rId7"/>
    <p:sldId id="264" r:id="rId8"/>
    <p:sldId id="260" r:id="rId9"/>
    <p:sldId id="265" r:id="rId10"/>
    <p:sldId id="266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0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333B2-9AE1-4105-BF0F-2742C639C360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399EF-5555-4EB3-BC96-2DD6369C1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190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2399EF-5555-4EB3-BC96-2DD6369C16E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523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1DB-47BB-4211-9E1E-52C9C336E73C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29D408-F309-4E93-9DE4-7F2F344AEF7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1DB-47BB-4211-9E1E-52C9C336E73C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D408-F309-4E93-9DE4-7F2F344AEF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1DB-47BB-4211-9E1E-52C9C336E73C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D408-F309-4E93-9DE4-7F2F344AEF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1DB-47BB-4211-9E1E-52C9C336E73C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D408-F309-4E93-9DE4-7F2F344AEF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1DB-47BB-4211-9E1E-52C9C336E73C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D408-F309-4E93-9DE4-7F2F344AEF7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1DB-47BB-4211-9E1E-52C9C336E73C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D408-F309-4E93-9DE4-7F2F344AEF7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1DB-47BB-4211-9E1E-52C9C336E73C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D408-F309-4E93-9DE4-7F2F344AEF7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1DB-47BB-4211-9E1E-52C9C336E73C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D408-F309-4E93-9DE4-7F2F344AEF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1DB-47BB-4211-9E1E-52C9C336E73C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D408-F309-4E93-9DE4-7F2F344AEF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1DB-47BB-4211-9E1E-52C9C336E73C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D408-F309-4E93-9DE4-7F2F344AEF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D1DB-47BB-4211-9E1E-52C9C336E73C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D408-F309-4E93-9DE4-7F2F344AEF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0F8D1DB-47BB-4211-9E1E-52C9C336E73C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E29D408-F309-4E93-9DE4-7F2F344AEF7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ne.sdrv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ruscorpora.ru/search-para-pl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stlit.info/" TargetMode="External"/><Relationship Id="rId2" Type="http://schemas.openxmlformats.org/officeDocument/2006/relationships/hyperlink" Target="http://ruscorpora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2383905"/>
          </a:xfrm>
        </p:spPr>
        <p:txBody>
          <a:bodyPr>
            <a:noAutofit/>
          </a:bodyPr>
          <a:lstStyle/>
          <a:p>
            <a:r>
              <a:rPr lang="en-US" sz="4800" dirty="0"/>
              <a:t>Pronoun expansion in the history of </a:t>
            </a:r>
            <a:r>
              <a:rPr lang="en-US" sz="4800" dirty="0" smtClean="0"/>
              <a:t>Russian:</a:t>
            </a:r>
            <a:br>
              <a:rPr lang="en-US" sz="4800" dirty="0" smtClean="0"/>
            </a:br>
            <a:r>
              <a:rPr lang="en-US" sz="4800" dirty="0" smtClean="0"/>
              <a:t>The </a:t>
            </a:r>
            <a:r>
              <a:rPr lang="en-US" sz="4800" dirty="0"/>
              <a:t>starting point</a:t>
            </a:r>
            <a:endParaRPr lang="ru-RU" sz="48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3429000"/>
            <a:ext cx="9144000" cy="1892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l"/>
            <a:r>
              <a:rPr lang="en-US" altLang="ru-RU" sz="35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Evgeniya </a:t>
            </a:r>
            <a:r>
              <a:rPr lang="en-US" altLang="ru-RU" sz="3500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Budennaya</a:t>
            </a:r>
            <a:endParaRPr lang="ru-RU" altLang="ru-RU" sz="2800" i="1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l"/>
            <a:r>
              <a:rPr lang="en-US" altLang="ru-RU" sz="2800" i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Institute of </a:t>
            </a:r>
            <a:r>
              <a:rPr lang="en-US" altLang="ru-RU" sz="2800" i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Linguistics </a:t>
            </a:r>
            <a:r>
              <a:rPr lang="en-US" altLang="ru-RU" sz="2800" i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RA</a:t>
            </a:r>
            <a:r>
              <a:rPr lang="en-US" altLang="ru-RU" sz="2800" i="1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S</a:t>
            </a:r>
            <a:r>
              <a:rPr lang="en-US" altLang="ru-RU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en-US" altLang="ru-RU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</a:br>
            <a:r>
              <a:rPr lang="en-US" altLang="ru-RU" dirty="0" smtClean="0">
                <a:solidFill>
                  <a:srgbClr val="FFFF00"/>
                </a:solidFill>
                <a:latin typeface="+mn-lt"/>
                <a:cs typeface="Times New Roman" panose="02020603050405020304" pitchFamily="18" charset="0"/>
                <a:hlinkClick r:id="rId2"/>
              </a:rPr>
              <a:t>jane.sdrv@gmail.com</a:t>
            </a:r>
            <a:endParaRPr lang="en-US" altLang="ru-RU" dirty="0">
              <a:solidFill>
                <a:srgbClr val="FFFF00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64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835496"/>
          </a:xfrm>
        </p:spPr>
        <p:txBody>
          <a:bodyPr/>
          <a:lstStyle/>
          <a:p>
            <a:r>
              <a:rPr lang="en-US" sz="4400" dirty="0" smtClean="0"/>
              <a:t>Results-2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And only after a copular loss in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nominal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clauses pronoun expansion took place (firstly 3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rd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person pronouns replaced zero markers; approximately a century and a half later 1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st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and 2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nd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person pronouns followed them):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79910"/>
              </p:ext>
            </p:extLst>
          </p:nvPr>
        </p:nvGraphicFramePr>
        <p:xfrm>
          <a:off x="251520" y="3356992"/>
          <a:ext cx="8640960" cy="249727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52128"/>
                <a:gridCol w="864096"/>
                <a:gridCol w="1584176"/>
                <a:gridCol w="1656184"/>
                <a:gridCol w="1656184"/>
                <a:gridCol w="1728192"/>
              </a:tblGrid>
              <a:tr h="5770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11</a:t>
                      </a:r>
                      <a:r>
                        <a:rPr lang="en-US" sz="1800" baseline="30000" dirty="0" smtClean="0">
                          <a:effectLst/>
                        </a:rPr>
                        <a:t>th</a:t>
                      </a:r>
                      <a:r>
                        <a:rPr lang="en-US" sz="1800" dirty="0" smtClean="0">
                          <a:effectLst/>
                        </a:rPr>
                        <a:t> -12</a:t>
                      </a:r>
                      <a:r>
                        <a:rPr lang="en-US" sz="1800" baseline="30000" dirty="0" smtClean="0">
                          <a:effectLst/>
                        </a:rPr>
                        <a:t>th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13</a:t>
                      </a:r>
                      <a:r>
                        <a:rPr lang="en-US" sz="1800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 -1</a:t>
                      </a:r>
                      <a:r>
                        <a:rPr lang="en-US" sz="1800" baseline="30000" dirty="0" smtClean="0">
                          <a:effectLst/>
                          <a:latin typeface="+mn-lt"/>
                        </a:rPr>
                        <a:t>st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 half of 14</a:t>
                      </a:r>
                      <a:r>
                        <a:rPr lang="en-US" sz="1800" baseline="30000" dirty="0" smtClean="0">
                          <a:effectLst/>
                          <a:latin typeface="+mn-lt"/>
                        </a:rPr>
                        <a:t>th</a:t>
                      </a:r>
                      <a:endParaRPr lang="ru-RU" sz="1800" dirty="0">
                        <a:effectLst/>
                        <a:latin typeface="+mn-lt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</a:t>
                      </a:r>
                      <a:r>
                        <a:rPr lang="en-US" sz="1800" baseline="30000" dirty="0" smtClean="0">
                          <a:effectLst/>
                        </a:rPr>
                        <a:t>nd</a:t>
                      </a:r>
                      <a:r>
                        <a:rPr lang="en-US" sz="1800" dirty="0" smtClean="0">
                          <a:effectLst/>
                        </a:rPr>
                        <a:t> half of 14</a:t>
                      </a:r>
                      <a:r>
                        <a:rPr lang="en-US" sz="1800" baseline="30000" dirty="0" smtClean="0">
                          <a:effectLst/>
                        </a:rPr>
                        <a:t>th</a:t>
                      </a:r>
                      <a:r>
                        <a:rPr lang="en-US" sz="1800" baseline="0" dirty="0" smtClean="0">
                          <a:effectLst/>
                        </a:rPr>
                        <a:t> – 15</a:t>
                      </a:r>
                      <a:r>
                        <a:rPr lang="en-US" sz="1800" baseline="30000" dirty="0" smtClean="0">
                          <a:effectLst/>
                        </a:rPr>
                        <a:t>th</a:t>
                      </a:r>
                      <a:r>
                        <a:rPr lang="en-US" sz="1800" baseline="0" dirty="0" smtClean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+mn-lt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16</a:t>
                      </a:r>
                      <a:r>
                        <a:rPr lang="en-US" sz="1800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-1</a:t>
                      </a:r>
                      <a:r>
                        <a:rPr lang="en-US" sz="1800" baseline="30000" dirty="0" smtClean="0">
                          <a:effectLst/>
                          <a:latin typeface="+mn-lt"/>
                        </a:rPr>
                        <a:t>st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 half of 17</a:t>
                      </a:r>
                      <a:r>
                        <a:rPr lang="en-US" sz="1800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 </a:t>
                      </a:r>
                      <a:endParaRPr lang="ru-RU" sz="1800" dirty="0">
                        <a:effectLst/>
                        <a:latin typeface="+mn-lt"/>
                      </a:endParaRPr>
                    </a:p>
                  </a:txBody>
                  <a:tcPr marL="36195" marR="0" marT="0" marB="0"/>
                </a:tc>
              </a:tr>
              <a:tr h="9351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Verbal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perfect/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past</a:t>
                      </a:r>
                      <a:endParaRPr lang="ru-RU" sz="1800" dirty="0" smtClean="0">
                        <a:effectLst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1Sg.M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3Sg.M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dirty="0" smtClean="0">
                          <a:effectLst/>
                        </a:rPr>
                        <a:t>dal</a:t>
                      </a:r>
                      <a:r>
                        <a:rPr lang="ru-RU" sz="1800" b="0" i="1" dirty="0" smtClean="0">
                          <a:effectLst/>
                        </a:rPr>
                        <a:t>-ъ</a:t>
                      </a:r>
                      <a:r>
                        <a:rPr lang="en-US" sz="1800" b="0" i="1" baseline="0" dirty="0" smtClean="0">
                          <a:effectLst/>
                        </a:rPr>
                        <a:t> </a:t>
                      </a:r>
                      <a:r>
                        <a:rPr lang="en-US" sz="1800" b="0" i="1" dirty="0" err="1" smtClean="0">
                          <a:effectLst/>
                        </a:rPr>
                        <a:t>jesmь</a:t>
                      </a:r>
                      <a:endParaRPr lang="en-US" sz="1800" b="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dirty="0" smtClean="0">
                          <a:effectLst/>
                        </a:rPr>
                        <a:t>dal</a:t>
                      </a:r>
                      <a:r>
                        <a:rPr lang="ru-RU" sz="1800" b="0" i="1" dirty="0" smtClean="0">
                          <a:effectLst/>
                        </a:rPr>
                        <a:t>-ъ</a:t>
                      </a:r>
                      <a:r>
                        <a:rPr lang="en-US" sz="1800" b="0" i="1" baseline="0" dirty="0" smtClean="0">
                          <a:effectLst/>
                        </a:rPr>
                        <a:t> </a:t>
                      </a:r>
                      <a:r>
                        <a:rPr lang="en-US" sz="1800" b="1" i="1" dirty="0" err="1" smtClean="0">
                          <a:effectLst/>
                        </a:rPr>
                        <a:t>Ø</a:t>
                      </a:r>
                      <a:r>
                        <a:rPr lang="en-US" sz="1800" b="1" i="1" baseline="-25000" dirty="0" err="1" smtClean="0">
                          <a:effectLst/>
                        </a:rPr>
                        <a:t>cop</a:t>
                      </a:r>
                      <a:endParaRPr lang="ru-RU" sz="1800" b="1" i="1" dirty="0" smtClean="0">
                        <a:effectLst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b="1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effectLst/>
                        </a:rPr>
                        <a:t>dal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0" i="1" dirty="0" err="1" smtClean="0">
                          <a:effectLst/>
                        </a:rPr>
                        <a:t>jesmь</a:t>
                      </a:r>
                      <a:endParaRPr lang="en-US" sz="1800" b="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effectLst/>
                        </a:rPr>
                        <a:t>dal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0" i="1" dirty="0" err="1" smtClean="0">
                          <a:effectLst/>
                        </a:rPr>
                        <a:t>Ø</a:t>
                      </a:r>
                      <a:r>
                        <a:rPr lang="en-US" sz="1800" b="0" i="1" baseline="-25000" dirty="0" err="1" smtClean="0">
                          <a:effectLst/>
                        </a:rPr>
                        <a:t>cop</a:t>
                      </a:r>
                      <a:endParaRPr lang="ru-RU" sz="1800" b="0" i="1" dirty="0" smtClean="0">
                        <a:effectLst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b="1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effectLst/>
                        </a:rPr>
                        <a:t>dal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0" i="1" dirty="0" err="1" smtClean="0">
                          <a:effectLst/>
                        </a:rPr>
                        <a:t>jesmь</a:t>
                      </a:r>
                      <a:endParaRPr lang="en-US" sz="1800" b="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effectLst/>
                        </a:rPr>
                        <a:t>on </a:t>
                      </a:r>
                      <a:r>
                        <a:rPr lang="en-US" sz="1800" i="1" dirty="0" smtClean="0">
                          <a:effectLst/>
                        </a:rPr>
                        <a:t>dal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effectLst/>
                        </a:rPr>
                        <a:t>ja </a:t>
                      </a:r>
                      <a:r>
                        <a:rPr lang="en-US" sz="1800" i="1" dirty="0" smtClean="0">
                          <a:effectLst/>
                        </a:rPr>
                        <a:t>dal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  <a:endParaRPr lang="en-US" sz="1800" i="1" baseline="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dirty="0" smtClean="0">
                          <a:effectLst/>
                        </a:rPr>
                        <a:t>on</a:t>
                      </a:r>
                      <a:r>
                        <a:rPr lang="en-US" sz="1800" b="1" i="1" dirty="0" smtClean="0">
                          <a:effectLst/>
                        </a:rPr>
                        <a:t> </a:t>
                      </a:r>
                      <a:r>
                        <a:rPr lang="en-US" sz="1800" i="1" dirty="0" smtClean="0">
                          <a:effectLst/>
                        </a:rPr>
                        <a:t>dal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i="1" dirty="0" smtClean="0">
                        <a:effectLst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70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Nominal</a:t>
                      </a:r>
                      <a:endParaRPr lang="ru-RU" sz="1800" dirty="0" smtClean="0">
                        <a:effectLst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1Sg.M</a:t>
                      </a:r>
                      <a:endParaRPr lang="ru-RU" sz="1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3Sg.M</a:t>
                      </a:r>
                      <a:endParaRPr lang="ru-RU" sz="18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0" i="1" dirty="0" err="1" smtClean="0">
                          <a:effectLst/>
                        </a:rPr>
                        <a:t>jesmь</a:t>
                      </a:r>
                      <a:endParaRPr lang="en-US" sz="1800" b="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en-US" sz="1800" i="1" dirty="0" smtClean="0">
                          <a:effectLst/>
                        </a:rPr>
                        <a:t>-</a:t>
                      </a:r>
                      <a:r>
                        <a:rPr lang="ru-RU" sz="1800" i="1" dirty="0" smtClean="0">
                          <a:effectLst/>
                        </a:rPr>
                        <a:t>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1" i="1" dirty="0" smtClean="0">
                          <a:effectLst/>
                        </a:rPr>
                        <a:t>jest</a:t>
                      </a:r>
                      <a:r>
                        <a:rPr lang="ru-RU" sz="1800" b="1" i="1" dirty="0" smtClean="0">
                          <a:effectLst/>
                        </a:rPr>
                        <a:t>ь</a:t>
                      </a:r>
                      <a:endParaRPr lang="ru-RU" sz="1800" i="1" dirty="0" smtClean="0">
                        <a:effectLst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0" i="1" dirty="0" err="1" smtClean="0">
                          <a:effectLst/>
                        </a:rPr>
                        <a:t>jesmь</a:t>
                      </a:r>
                      <a:endParaRPr lang="en-US" sz="1800" b="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en-US" sz="1800" i="1" dirty="0" smtClean="0">
                          <a:effectLst/>
                        </a:rPr>
                        <a:t>-</a:t>
                      </a:r>
                      <a:r>
                        <a:rPr lang="ru-RU" sz="1800" i="1" dirty="0" smtClean="0">
                          <a:effectLst/>
                        </a:rPr>
                        <a:t>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1" i="1" dirty="0" err="1" smtClean="0">
                          <a:effectLst/>
                        </a:rPr>
                        <a:t>Ø</a:t>
                      </a:r>
                      <a:r>
                        <a:rPr lang="en-US" sz="1800" b="1" i="1" baseline="-25000" dirty="0" err="1" smtClean="0">
                          <a:effectLst/>
                        </a:rPr>
                        <a:t>cop</a:t>
                      </a:r>
                      <a:endParaRPr lang="ru-RU" sz="1800" i="1" dirty="0" smtClean="0">
                        <a:effectLst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0" i="1" dirty="0" err="1" smtClean="0">
                          <a:effectLst/>
                        </a:rPr>
                        <a:t>jesmь</a:t>
                      </a:r>
                      <a:endParaRPr lang="en-US" sz="1800" b="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effectLst/>
                        </a:rPr>
                        <a:t>on</a:t>
                      </a:r>
                      <a:r>
                        <a:rPr lang="en-US" sz="1800" i="1" dirty="0" smtClean="0">
                          <a:effectLst/>
                        </a:rPr>
                        <a:t> </a:t>
                      </a: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en-US" sz="1800" i="1" dirty="0" smtClean="0">
                          <a:effectLst/>
                        </a:rPr>
                        <a:t>-</a:t>
                      </a:r>
                      <a:r>
                        <a:rPr lang="ru-RU" sz="1800" i="1" dirty="0" smtClean="0">
                          <a:effectLst/>
                        </a:rPr>
                        <a:t>ъ</a:t>
                      </a: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dirty="0" smtClean="0">
                          <a:effectLst/>
                        </a:rPr>
                        <a:t>ja</a:t>
                      </a:r>
                      <a:r>
                        <a:rPr lang="en-US" sz="1800" i="1" dirty="0" smtClean="0">
                          <a:effectLst/>
                        </a:rPr>
                        <a:t> </a:t>
                      </a: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  <a:endParaRPr lang="en-US" sz="1800" i="1" baseline="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dirty="0" smtClean="0">
                          <a:effectLst/>
                        </a:rPr>
                        <a:t>on</a:t>
                      </a:r>
                      <a:r>
                        <a:rPr lang="en-US" sz="1800" i="1" dirty="0" smtClean="0">
                          <a:effectLst/>
                        </a:rPr>
                        <a:t> </a:t>
                      </a: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en-US" sz="1800" i="1" dirty="0" smtClean="0">
                          <a:effectLst/>
                        </a:rPr>
                        <a:t>-</a:t>
                      </a:r>
                      <a:r>
                        <a:rPr lang="ru-RU" sz="1800" i="1" dirty="0" smtClean="0">
                          <a:effectLst/>
                        </a:rPr>
                        <a:t>ъ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i="1" dirty="0" smtClean="0">
                        <a:effectLst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16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63488"/>
          </a:xfrm>
        </p:spPr>
        <p:txBody>
          <a:bodyPr/>
          <a:lstStyle/>
          <a:p>
            <a:r>
              <a:rPr lang="en-US" sz="4400" dirty="0" smtClean="0"/>
              <a:t>Conclusion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576064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It appears that only a double loss of 3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rd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person auxiliary (both in verbal and in nominal clauses) could trigger some further referential alignment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Single 3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rd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person zero in verbal clauses cannot provoke such an evolution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Czech and Polish: 3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rd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person zero in verbal clauses but an overt copula in nominal clauses =&gt; no Russian-like pronoun rise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(8) Polish vs Russian:</a:t>
            </a:r>
          </a:p>
          <a:p>
            <a:pPr marL="457200" lvl="1" indent="0">
              <a:buNone/>
            </a:pPr>
            <a:r>
              <a:rPr lang="en-US" sz="2400" i="1" dirty="0" err="1" smtClean="0">
                <a:solidFill>
                  <a:schemeClr val="tx1"/>
                </a:solidFill>
                <a:latin typeface="+mn-lt"/>
              </a:rPr>
              <a:t>Nie</a:t>
            </a:r>
            <a:r>
              <a:rPr lang="en-US" sz="2400" i="1" dirty="0">
                <a:solidFill>
                  <a:schemeClr val="tx1"/>
                </a:solidFill>
                <a:latin typeface="+mn-lt"/>
              </a:rPr>
              <a:t> </a:t>
            </a:r>
            <a:r>
              <a:rPr lang="en-US" sz="2400" b="1" i="1" dirty="0" err="1" smtClean="0">
                <a:solidFill>
                  <a:schemeClr val="tx1"/>
                </a:solidFill>
                <a:latin typeface="+mn-lt"/>
              </a:rPr>
              <a:t>Ø</a:t>
            </a:r>
            <a:r>
              <a:rPr lang="en-US" sz="2400" b="1" i="1" baseline="-25000" dirty="0" err="1" smtClean="0">
                <a:solidFill>
                  <a:schemeClr val="tx1"/>
                </a:solidFill>
                <a:latin typeface="+mn-lt"/>
              </a:rPr>
              <a:t>pro</a:t>
            </a:r>
            <a:r>
              <a:rPr lang="en-US" sz="2400" b="1" i="1" dirty="0" smtClean="0">
                <a:solidFill>
                  <a:schemeClr val="tx1"/>
                </a:solidFill>
                <a:latin typeface="+mn-lt"/>
              </a:rPr>
              <a:t> jest</a:t>
            </a:r>
            <a:r>
              <a:rPr lang="en-US" sz="2400" i="1" dirty="0">
                <a:solidFill>
                  <a:schemeClr val="tx1"/>
                </a:solidFill>
                <a:latin typeface="+mn-lt"/>
              </a:rPr>
              <a:t> </a:t>
            </a:r>
            <a:r>
              <a:rPr lang="en-US" sz="2400" b="1" i="1" dirty="0" err="1">
                <a:solidFill>
                  <a:schemeClr val="tx1"/>
                </a:solidFill>
                <a:latin typeface="+mn-lt"/>
              </a:rPr>
              <a:t>szaleńcem</a:t>
            </a:r>
            <a:r>
              <a:rPr lang="en-US" sz="2400" i="1" dirty="0">
                <a:solidFill>
                  <a:schemeClr val="tx1"/>
                </a:solidFill>
                <a:latin typeface="+mn-lt"/>
              </a:rPr>
              <a:t> </a:t>
            </a:r>
            <a:r>
              <a:rPr lang="en-US" sz="2400" i="1" dirty="0" err="1">
                <a:solidFill>
                  <a:schemeClr val="tx1"/>
                </a:solidFill>
                <a:latin typeface="+mn-lt"/>
              </a:rPr>
              <a:t>ani</a:t>
            </a:r>
            <a:r>
              <a:rPr lang="en-US" sz="2400" i="1" dirty="0">
                <a:solidFill>
                  <a:schemeClr val="tx1"/>
                </a:solidFill>
                <a:latin typeface="+mn-lt"/>
              </a:rPr>
              <a:t> </a:t>
            </a:r>
            <a:r>
              <a:rPr lang="en-US" sz="2400" i="1" dirty="0" err="1">
                <a:solidFill>
                  <a:schemeClr val="tx1"/>
                </a:solidFill>
                <a:latin typeface="+mn-lt"/>
              </a:rPr>
              <a:t>samobójcą</a:t>
            </a:r>
            <a:r>
              <a:rPr lang="en-US" sz="2400" i="1" dirty="0">
                <a:solidFill>
                  <a:schemeClr val="tx1"/>
                </a:solidFill>
                <a:latin typeface="+mn-lt"/>
              </a:rPr>
              <a:t>. </a:t>
            </a:r>
            <a:r>
              <a:rPr lang="ru-RU" sz="2400" i="1" dirty="0" err="1">
                <a:solidFill>
                  <a:schemeClr val="tx1"/>
                </a:solidFill>
                <a:latin typeface="+mn-lt"/>
              </a:rPr>
              <a:t>Dlaczego</a:t>
            </a:r>
            <a:r>
              <a:rPr lang="ru-RU" sz="2400" i="1" dirty="0">
                <a:solidFill>
                  <a:schemeClr val="tx1"/>
                </a:solidFill>
                <a:latin typeface="+mn-lt"/>
              </a:rPr>
              <a:t> 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+mn-lt"/>
              </a:rPr>
              <a:t>Ø</a:t>
            </a:r>
            <a:r>
              <a:rPr lang="en-US" sz="2400" b="1" i="1" baseline="-25000" dirty="0" err="1">
                <a:solidFill>
                  <a:schemeClr val="tx1"/>
                </a:solidFill>
                <a:latin typeface="+mn-lt"/>
              </a:rPr>
              <a:t>pro</a:t>
            </a:r>
            <a:r>
              <a:rPr lang="en-US" sz="2400" b="1" i="1" baseline="-25000" dirty="0">
                <a:solidFill>
                  <a:schemeClr val="tx1"/>
                </a:solidFill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+mn-lt"/>
              </a:rPr>
              <a:t>tak</a:t>
            </a:r>
            <a:r>
              <a:rPr lang="ru-RU" sz="2400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2400" b="1" i="1" dirty="0" err="1">
                <a:solidFill>
                  <a:schemeClr val="tx1"/>
                </a:solidFill>
                <a:latin typeface="+mn-lt"/>
              </a:rPr>
              <a:t>ryzykował</a:t>
            </a:r>
            <a:r>
              <a:rPr lang="ru-RU" sz="2400" i="1" dirty="0">
                <a:solidFill>
                  <a:schemeClr val="tx1"/>
                </a:solidFill>
                <a:latin typeface="+mn-lt"/>
              </a:rPr>
              <a:t>? 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(PO)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r>
              <a:rPr lang="fi-FI" sz="2400" b="1" i="1" dirty="0" smtClean="0">
                <a:solidFill>
                  <a:schemeClr val="tx1"/>
                </a:solidFill>
                <a:latin typeface="+mn-lt"/>
              </a:rPr>
              <a:t>On</a:t>
            </a:r>
            <a:r>
              <a:rPr lang="fi-FI" sz="2400" i="1" dirty="0">
                <a:solidFill>
                  <a:schemeClr val="tx1"/>
                </a:solidFill>
                <a:latin typeface="+mn-lt"/>
              </a:rPr>
              <a:t> ne 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+mn-lt"/>
              </a:rPr>
              <a:t>Ø</a:t>
            </a:r>
            <a:r>
              <a:rPr lang="en-US" sz="2400" b="1" i="1" baseline="-25000" dirty="0" err="1" smtClean="0">
                <a:solidFill>
                  <a:schemeClr val="tx1"/>
                </a:solidFill>
                <a:latin typeface="+mn-lt"/>
              </a:rPr>
              <a:t>cop</a:t>
            </a:r>
            <a:r>
              <a:rPr lang="en-US" sz="2400" b="1" i="1" baseline="-250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b="1" i="1" baseline="-25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fi-FI" sz="2400" b="1" i="1" dirty="0" smtClean="0">
                <a:solidFill>
                  <a:schemeClr val="tx1"/>
                </a:solidFill>
                <a:latin typeface="+mn-lt"/>
              </a:rPr>
              <a:t>sumasšedshij</a:t>
            </a:r>
            <a:r>
              <a:rPr lang="fi-FI" sz="24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fi-FI" sz="2400" i="1" dirty="0" smtClean="0">
                <a:solidFill>
                  <a:schemeClr val="tx1"/>
                </a:solidFill>
                <a:latin typeface="+mn-lt"/>
              </a:rPr>
              <a:t>i ne samoubijca. Začem </a:t>
            </a:r>
            <a:r>
              <a:rPr lang="fi-FI" sz="2400" b="1" i="1" dirty="0" smtClean="0">
                <a:solidFill>
                  <a:schemeClr val="tx1"/>
                </a:solidFill>
                <a:latin typeface="+mn-lt"/>
              </a:rPr>
              <a:t>on </a:t>
            </a:r>
            <a:r>
              <a:rPr lang="fi-FI" sz="2400" i="1" dirty="0" smtClean="0">
                <a:solidFill>
                  <a:schemeClr val="tx1"/>
                </a:solidFill>
                <a:latin typeface="+mn-lt"/>
              </a:rPr>
              <a:t>tak </a:t>
            </a:r>
            <a:r>
              <a:rPr lang="fi-FI" sz="2400" b="1" i="1" dirty="0" smtClean="0">
                <a:solidFill>
                  <a:schemeClr val="tx1"/>
                </a:solidFill>
                <a:latin typeface="+mn-lt"/>
              </a:rPr>
              <a:t>riskoval</a:t>
            </a:r>
            <a:r>
              <a:rPr lang="fi-FI" sz="2400" i="1" dirty="0" smtClean="0">
                <a:solidFill>
                  <a:schemeClr val="tx1"/>
                </a:solidFill>
                <a:latin typeface="+mn-lt"/>
              </a:rPr>
              <a:t>? </a:t>
            </a:r>
            <a:r>
              <a:rPr lang="fi-FI" sz="2400" dirty="0" smtClean="0">
                <a:solidFill>
                  <a:schemeClr val="tx1"/>
                </a:solidFill>
                <a:latin typeface="+mn-lt"/>
              </a:rPr>
              <a:t>(RU)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‘He is neither insane nor suicidal. Why did he risk so much?’</a:t>
            </a:r>
            <a:endParaRPr lang="fi-FI" sz="2400" dirty="0" smtClean="0">
              <a:solidFill>
                <a:schemeClr val="tx1"/>
              </a:solidFill>
              <a:latin typeface="+mn-lt"/>
            </a:endParaRPr>
          </a:p>
          <a:p>
            <a:pPr marL="457200" lvl="1" indent="0" algn="r">
              <a:buNone/>
            </a:pPr>
            <a:r>
              <a:rPr lang="ru-RU" sz="2400" u="sng" dirty="0">
                <a:latin typeface="+mn-lt"/>
                <a:hlinkClick r:id="rId2"/>
              </a:rPr>
              <a:t>http://</a:t>
            </a:r>
            <a:r>
              <a:rPr lang="ru-RU" sz="2400" u="sng" dirty="0" smtClean="0">
                <a:latin typeface="+mn-lt"/>
                <a:hlinkClick r:id="rId2"/>
              </a:rPr>
              <a:t>ruscorpora.ru/search-para-pl.html</a:t>
            </a:r>
            <a:endParaRPr lang="en-US" sz="2400" u="sng" dirty="0" smtClean="0">
              <a:latin typeface="+mn-lt"/>
            </a:endParaRPr>
          </a:p>
          <a:p>
            <a:pPr marL="514350" indent="-457200"/>
            <a:r>
              <a:rPr lang="en-US" dirty="0" smtClean="0">
                <a:solidFill>
                  <a:schemeClr val="tx1"/>
                </a:solidFill>
                <a:latin typeface="+mn-lt"/>
              </a:rPr>
              <a:t>So the fall of copulas in nominal clauses could be acknowledged as the starting point for further referential reconstruction</a:t>
            </a:r>
          </a:p>
          <a:p>
            <a:pPr marL="514350" indent="-457200"/>
            <a:r>
              <a:rPr lang="en-US" dirty="0" smtClean="0">
                <a:solidFill>
                  <a:schemeClr val="tx1"/>
                </a:solidFill>
                <a:latin typeface="+mn-lt"/>
              </a:rPr>
              <a:t>Missing link probably found?..</a:t>
            </a:r>
          </a:p>
          <a:p>
            <a:pPr marL="514350" indent="-457200"/>
            <a:endParaRPr lang="en-US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269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79512"/>
          </a:xfrm>
        </p:spPr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 smtClean="0"/>
              <a:t>References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72608"/>
          </a:xfrm>
        </p:spPr>
        <p:txBody>
          <a:bodyPr>
            <a:normAutofit fontScale="25000" lnSpcReduction="20000"/>
          </a:bodyPr>
          <a:lstStyle/>
          <a:p>
            <a:pPr marL="457200" lvl="0" indent="-457200">
              <a:buFont typeface="+mj-lt"/>
              <a:buAutoNum type="arabicPeriod"/>
            </a:pPr>
            <a:endParaRPr lang="fr-FR" dirty="0" smtClean="0">
              <a:solidFill>
                <a:schemeClr val="tx1"/>
              </a:solidFill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endParaRPr lang="fr-FR" sz="6400" dirty="0" smtClean="0">
              <a:solidFill>
                <a:schemeClr val="tx1"/>
              </a:solidFill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6400" dirty="0" smtClean="0">
                <a:solidFill>
                  <a:schemeClr val="tx1"/>
                </a:solidFill>
                <a:latin typeface="+mn-lt"/>
              </a:rPr>
              <a:t>Борковский, Кузнецов 2006 – Борковский  В. И., Кузнецов П. С.</a:t>
            </a:r>
            <a:r>
              <a:rPr lang="ru-RU" sz="6400" dirty="0">
                <a:latin typeface="+mn-lt"/>
              </a:rPr>
              <a:t> </a:t>
            </a:r>
            <a:r>
              <a:rPr lang="ru-RU" sz="6400" b="1" dirty="0">
                <a:latin typeface="+mn-lt"/>
              </a:rPr>
              <a:t>Историческая грамматика русского языка</a:t>
            </a:r>
            <a:r>
              <a:rPr lang="ru-RU" sz="6400" dirty="0">
                <a:latin typeface="+mn-lt"/>
              </a:rPr>
              <a:t>. </a:t>
            </a:r>
            <a:r>
              <a:rPr lang="ru-RU" sz="6400" dirty="0" smtClean="0">
                <a:latin typeface="+mn-lt"/>
              </a:rPr>
              <a:t>М</a:t>
            </a:r>
            <a:r>
              <a:rPr lang="ru-RU" sz="6400" dirty="0">
                <a:latin typeface="+mn-lt"/>
              </a:rPr>
              <a:t>.: </a:t>
            </a:r>
            <a:r>
              <a:rPr lang="ru-RU" sz="6400" dirty="0" err="1">
                <a:latin typeface="+mn-lt"/>
              </a:rPr>
              <a:t>КомКнига</a:t>
            </a:r>
            <a:r>
              <a:rPr lang="ru-RU" sz="6400" dirty="0">
                <a:latin typeface="+mn-lt"/>
              </a:rPr>
              <a:t>, </a:t>
            </a:r>
            <a:r>
              <a:rPr lang="ru-RU" sz="6400" dirty="0" smtClean="0">
                <a:latin typeface="+mn-lt"/>
              </a:rPr>
              <a:t>2006.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6400" dirty="0" smtClean="0">
                <a:solidFill>
                  <a:schemeClr val="tx1"/>
                </a:solidFill>
                <a:latin typeface="+mn-lt"/>
              </a:rPr>
              <a:t>Зализняк</a:t>
            </a:r>
            <a:r>
              <a:rPr lang="ru-RU" sz="6400" dirty="0">
                <a:solidFill>
                  <a:schemeClr val="tx1"/>
                </a:solidFill>
                <a:latin typeface="+mn-lt"/>
              </a:rPr>
              <a:t> 2004 – Зализняк А. А. Древненовгородский диалект. М.: ЯСК, </a:t>
            </a:r>
            <a:r>
              <a:rPr lang="ru-RU" sz="6400" dirty="0" smtClean="0">
                <a:solidFill>
                  <a:schemeClr val="tx1"/>
                </a:solidFill>
                <a:latin typeface="+mn-lt"/>
              </a:rPr>
              <a:t>2004</a:t>
            </a:r>
            <a:endParaRPr lang="ru-RU" sz="6400" dirty="0">
              <a:solidFill>
                <a:schemeClr val="tx1"/>
              </a:solidFill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6400" dirty="0">
                <a:solidFill>
                  <a:schemeClr val="tx1"/>
                </a:solidFill>
                <a:latin typeface="+mn-lt"/>
              </a:rPr>
              <a:t>Зализняк 2008 – </a:t>
            </a:r>
            <a:r>
              <a:rPr lang="ru-RU" sz="6400" dirty="0" smtClean="0">
                <a:solidFill>
                  <a:schemeClr val="tx1"/>
                </a:solidFill>
                <a:latin typeface="+mn-lt"/>
              </a:rPr>
              <a:t>Зализняк А</a:t>
            </a:r>
            <a:r>
              <a:rPr lang="ru-RU" sz="6400" dirty="0">
                <a:solidFill>
                  <a:schemeClr val="tx1"/>
                </a:solidFill>
                <a:latin typeface="+mn-lt"/>
              </a:rPr>
              <a:t>. А. Древнерусские энклитики. М.: ЯСК, 2008</a:t>
            </a:r>
            <a:r>
              <a:rPr lang="ru-RU" sz="6400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6400" dirty="0" err="1">
                <a:solidFill>
                  <a:schemeClr val="tx1"/>
                </a:solidFill>
                <a:latin typeface="+mn-lt"/>
              </a:rPr>
              <a:t>Хабургаев</a:t>
            </a:r>
            <a:r>
              <a:rPr lang="ru-RU" sz="6400" dirty="0">
                <a:solidFill>
                  <a:schemeClr val="tx1"/>
                </a:solidFill>
                <a:latin typeface="+mn-lt"/>
              </a:rPr>
              <a:t> 1978 – </a:t>
            </a:r>
            <a:r>
              <a:rPr lang="ru-RU" sz="6400" dirty="0" err="1">
                <a:solidFill>
                  <a:schemeClr val="tx1"/>
                </a:solidFill>
                <a:latin typeface="+mn-lt"/>
              </a:rPr>
              <a:t>Хабургаев</a:t>
            </a:r>
            <a:r>
              <a:rPr lang="ru-RU" sz="6400" dirty="0">
                <a:solidFill>
                  <a:schemeClr val="tx1"/>
                </a:solidFill>
                <a:latin typeface="+mn-lt"/>
              </a:rPr>
              <a:t> Г.А. Судьба вспомогательного глагола древних славянских аналитических форм в русском языке. // Вестник МГУ, сер. 9 (филология), 1978. № 4. С. 42-53</a:t>
            </a:r>
            <a:r>
              <a:rPr lang="ru-RU" sz="6400" dirty="0" smtClean="0">
                <a:solidFill>
                  <a:schemeClr val="tx1"/>
                </a:solidFill>
                <a:latin typeface="+mn-lt"/>
              </a:rPr>
              <a:t>.</a:t>
            </a:r>
            <a:endParaRPr lang="ru-RU" sz="6400" dirty="0">
              <a:solidFill>
                <a:schemeClr val="tx1"/>
              </a:solidFill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fr-FR" sz="6400" dirty="0" smtClean="0">
                <a:solidFill>
                  <a:schemeClr val="tx1"/>
                </a:solidFill>
                <a:latin typeface="+mn-lt"/>
              </a:rPr>
              <a:t>Jakobson </a:t>
            </a:r>
            <a:r>
              <a:rPr lang="fr-FR" sz="6400" dirty="0">
                <a:solidFill>
                  <a:schemeClr val="tx1"/>
                </a:solidFill>
                <a:latin typeface="+mn-lt"/>
              </a:rPr>
              <a:t>1971/1935 – Jakobson R. Les enclitiques slaves. </a:t>
            </a:r>
            <a:r>
              <a:rPr lang="en-US" sz="6400" i="1" dirty="0">
                <a:solidFill>
                  <a:schemeClr val="tx1"/>
                </a:solidFill>
                <a:latin typeface="+mn-lt"/>
              </a:rPr>
              <a:t>Selected Writings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, Vol. II. The Hague: Mouton, 1971. Pp. 16-22. (Original publication: </a:t>
            </a:r>
            <a:r>
              <a:rPr lang="en-US" sz="6400" dirty="0" err="1">
                <a:solidFill>
                  <a:schemeClr val="tx1"/>
                </a:solidFill>
                <a:latin typeface="+mn-lt"/>
              </a:rPr>
              <a:t>Atti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 del </a:t>
            </a:r>
            <a:r>
              <a:rPr lang="en-US" sz="6400" dirty="0" err="1">
                <a:solidFill>
                  <a:schemeClr val="tx1"/>
                </a:solidFill>
                <a:latin typeface="+mn-lt"/>
              </a:rPr>
              <a:t>Congresso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 di </a:t>
            </a:r>
            <a:r>
              <a:rPr lang="en-US" sz="6400" dirty="0" err="1">
                <a:solidFill>
                  <a:schemeClr val="tx1"/>
                </a:solidFill>
                <a:latin typeface="+mn-lt"/>
              </a:rPr>
              <a:t>Linguistica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 tenuto in Roma </a:t>
            </a:r>
            <a:r>
              <a:rPr lang="en-US" sz="6400" dirty="0" err="1">
                <a:solidFill>
                  <a:schemeClr val="tx1"/>
                </a:solidFill>
                <a:latin typeface="+mn-lt"/>
              </a:rPr>
              <a:t>il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 19-26 </a:t>
            </a:r>
            <a:r>
              <a:rPr lang="en-US" sz="6400" dirty="0" err="1">
                <a:solidFill>
                  <a:schemeClr val="tx1"/>
                </a:solidFill>
                <a:latin typeface="+mn-lt"/>
              </a:rPr>
              <a:t>Settembre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 1933. Firenze, 1935)</a:t>
            </a:r>
            <a:endParaRPr lang="ru-RU" sz="6400" dirty="0">
              <a:solidFill>
                <a:schemeClr val="tx1"/>
              </a:solidFill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6400" dirty="0" err="1">
                <a:solidFill>
                  <a:schemeClr val="tx1"/>
                </a:solidFill>
                <a:latin typeface="+mn-lt"/>
              </a:rPr>
              <a:t>Kibrik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 1996 – </a:t>
            </a:r>
            <a:r>
              <a:rPr lang="en-US" sz="6400" dirty="0" err="1">
                <a:solidFill>
                  <a:schemeClr val="tx1"/>
                </a:solidFill>
                <a:latin typeface="+mn-lt"/>
              </a:rPr>
              <a:t>Kibrik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, Andrej A. Anaphora in Russian narrative prose: A cognitive calculative account. Fox B. A. (ed.). </a:t>
            </a:r>
            <a:r>
              <a:rPr lang="en-US" sz="6400" i="1" dirty="0">
                <a:solidFill>
                  <a:schemeClr val="tx1"/>
                </a:solidFill>
                <a:latin typeface="+mn-lt"/>
              </a:rPr>
              <a:t>Studies in Anaphora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. Amsterdam: John Benjamins, 1996. Pp. 266–303.</a:t>
            </a:r>
            <a:endParaRPr lang="ru-RU" sz="6400" dirty="0">
              <a:solidFill>
                <a:schemeClr val="tx1"/>
              </a:solidFill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6400" dirty="0" err="1" smtClean="0">
                <a:solidFill>
                  <a:schemeClr val="tx1"/>
                </a:solidFill>
                <a:latin typeface="+mn-lt"/>
              </a:rPr>
              <a:t>Kibrik</a:t>
            </a:r>
            <a:r>
              <a:rPr lang="en-US" sz="6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2004 – </a:t>
            </a:r>
            <a:r>
              <a:rPr lang="en-US" sz="6400" dirty="0" err="1">
                <a:solidFill>
                  <a:schemeClr val="tx1"/>
                </a:solidFill>
                <a:latin typeface="+mn-lt"/>
              </a:rPr>
              <a:t>Kibrik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, Andrej A. Zero anaphora vs. zero person marking in Slavic: A chicken/egg dilemma? In </a:t>
            </a:r>
            <a:r>
              <a:rPr lang="en-US" sz="6400" dirty="0" err="1">
                <a:solidFill>
                  <a:schemeClr val="tx1"/>
                </a:solidFill>
                <a:latin typeface="+mn-lt"/>
              </a:rPr>
              <a:t>Branco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 A., </a:t>
            </a:r>
            <a:r>
              <a:rPr lang="en-US" sz="6400" dirty="0" err="1">
                <a:solidFill>
                  <a:schemeClr val="tx1"/>
                </a:solidFill>
                <a:latin typeface="+mn-lt"/>
              </a:rPr>
              <a:t>Mitkov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 R., McEnery T. (eds.), </a:t>
            </a:r>
            <a:r>
              <a:rPr lang="en-US" sz="6400" i="1" dirty="0">
                <a:solidFill>
                  <a:schemeClr val="tx1"/>
                </a:solidFill>
                <a:latin typeface="+mn-lt"/>
              </a:rPr>
              <a:t>Proceedings of the 5th Discourse Anaphora and Anaphor Resolution Colloquium (DAARC)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. Lisbon: </a:t>
            </a:r>
            <a:r>
              <a:rPr lang="en-US" sz="6400" dirty="0" err="1">
                <a:solidFill>
                  <a:schemeClr val="tx1"/>
                </a:solidFill>
                <a:latin typeface="+mn-lt"/>
              </a:rPr>
              <a:t>Edicoes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6400" dirty="0" err="1">
                <a:solidFill>
                  <a:schemeClr val="tx1"/>
                </a:solidFill>
                <a:latin typeface="+mn-lt"/>
              </a:rPr>
              <a:t>Colibri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, 2004. Pp. 87–90.</a:t>
            </a:r>
            <a:endParaRPr lang="ru-RU" sz="6400" dirty="0">
              <a:solidFill>
                <a:schemeClr val="tx1"/>
              </a:solidFill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6400" dirty="0" err="1">
                <a:solidFill>
                  <a:schemeClr val="tx1"/>
                </a:solidFill>
                <a:latin typeface="+mn-lt"/>
              </a:rPr>
              <a:t>Kibrik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 2011 – </a:t>
            </a:r>
            <a:r>
              <a:rPr lang="en-US" sz="6400" dirty="0" err="1">
                <a:solidFill>
                  <a:schemeClr val="tx1"/>
                </a:solidFill>
                <a:latin typeface="+mn-lt"/>
              </a:rPr>
              <a:t>Kibrik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 Andrej A. </a:t>
            </a:r>
            <a:r>
              <a:rPr lang="en-US" sz="6400" i="1" dirty="0">
                <a:solidFill>
                  <a:schemeClr val="tx1"/>
                </a:solidFill>
                <a:latin typeface="+mn-lt"/>
              </a:rPr>
              <a:t>Reference in discourse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. Oxford: Oxford University Press, 2011</a:t>
            </a:r>
            <a:r>
              <a:rPr lang="en-US" sz="6400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6400" dirty="0" err="1">
                <a:solidFill>
                  <a:schemeClr val="tx1"/>
                </a:solidFill>
                <a:latin typeface="+mn-lt"/>
              </a:rPr>
              <a:t>Lindseth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 1998 – </a:t>
            </a:r>
            <a:r>
              <a:rPr lang="en-US" sz="6400" dirty="0" err="1">
                <a:solidFill>
                  <a:schemeClr val="tx1"/>
                </a:solidFill>
                <a:latin typeface="+mn-lt"/>
              </a:rPr>
              <a:t>Lindseth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 M. </a:t>
            </a:r>
            <a:r>
              <a:rPr lang="en-US" sz="6400" i="1" dirty="0">
                <a:solidFill>
                  <a:schemeClr val="tx1"/>
                </a:solidFill>
                <a:latin typeface="+mn-lt"/>
              </a:rPr>
              <a:t>Null-subject properties of Slavic languages: with special reference to Russian, Czech and Sorbian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. </a:t>
            </a:r>
            <a:r>
              <a:rPr lang="en-US" sz="6400" dirty="0" err="1">
                <a:solidFill>
                  <a:schemeClr val="tx1"/>
                </a:solidFill>
                <a:latin typeface="+mn-lt"/>
              </a:rPr>
              <a:t>München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: </a:t>
            </a:r>
            <a:r>
              <a:rPr lang="en-US" sz="6400" dirty="0" err="1">
                <a:solidFill>
                  <a:schemeClr val="tx1"/>
                </a:solidFill>
                <a:latin typeface="+mn-lt"/>
              </a:rPr>
              <a:t>Sagner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, 1998</a:t>
            </a:r>
            <a:r>
              <a:rPr lang="en-US" sz="6400" dirty="0" smtClean="0">
                <a:solidFill>
                  <a:schemeClr val="tx1"/>
                </a:solidFill>
                <a:latin typeface="+mn-lt"/>
              </a:rPr>
              <a:t>.</a:t>
            </a:r>
            <a:endParaRPr lang="ru-RU" sz="6400" dirty="0" smtClean="0">
              <a:solidFill>
                <a:schemeClr val="tx1"/>
              </a:solidFill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6400" dirty="0">
                <a:solidFill>
                  <a:schemeClr val="tx1"/>
                </a:solidFill>
                <a:latin typeface="+mn-lt"/>
              </a:rPr>
              <a:t>Meyer 2011 – Meyer R. </a:t>
            </a:r>
            <a:r>
              <a:rPr lang="en-US" sz="6400" i="1" dirty="0">
                <a:solidFill>
                  <a:schemeClr val="tx1"/>
                </a:solidFill>
                <a:latin typeface="+mn-lt"/>
              </a:rPr>
              <a:t>The History of Null Subjects in North Slavonic (A Corpus-based Diachronic Investigation).</a:t>
            </a:r>
            <a:r>
              <a:rPr lang="en-US" sz="6400" dirty="0">
                <a:solidFill>
                  <a:schemeClr val="tx1"/>
                </a:solidFill>
                <a:latin typeface="+mn-lt"/>
              </a:rPr>
              <a:t> Habilitation Thesis. Regensburg: University of Regensburg, 2011</a:t>
            </a:r>
            <a:r>
              <a:rPr lang="en-US" sz="6400" dirty="0" smtClean="0">
                <a:solidFill>
                  <a:schemeClr val="tx1"/>
                </a:solidFill>
                <a:latin typeface="+mn-lt"/>
              </a:rPr>
              <a:t>.</a:t>
            </a:r>
            <a:endParaRPr lang="ru-RU" sz="6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888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229600" cy="1600200"/>
          </a:xfrm>
        </p:spPr>
        <p:txBody>
          <a:bodyPr/>
          <a:lstStyle/>
          <a:p>
            <a:r>
              <a:rPr lang="en-US" dirty="0" smtClean="0"/>
              <a:t>Thanks for watching!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10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</p:spPr>
        <p:txBody>
          <a:bodyPr/>
          <a:lstStyle/>
          <a:p>
            <a:r>
              <a:rPr lang="en-US" sz="4400" dirty="0" smtClean="0"/>
              <a:t>Typological overview</a:t>
            </a:r>
            <a:endParaRPr lang="ru-RU" sz="4400" dirty="0"/>
          </a:p>
        </p:txBody>
      </p:sp>
      <p:sp>
        <p:nvSpPr>
          <p:cNvPr id="4" name="Объект 3"/>
          <p:cNvSpPr txBox="1">
            <a:spLocks noGrp="1"/>
          </p:cNvSpPr>
          <p:nvPr>
            <p:ph idx="1"/>
          </p:nvPr>
        </p:nvSpPr>
        <p:spPr>
          <a:xfrm>
            <a:off x="467544" y="1052736"/>
            <a:ext cx="8229600" cy="5798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2 main patterns of reduced subject marking: personal pronouns VS verbal affixes</a:t>
            </a:r>
          </a:p>
          <a:p>
            <a:pPr marL="285750" indent="-285750"/>
            <a:r>
              <a:rPr lang="en-US" sz="2200" dirty="0">
                <a:solidFill>
                  <a:schemeClr val="tx1"/>
                </a:solidFill>
                <a:latin typeface="+mn-lt"/>
              </a:rPr>
              <a:t>Verbal affixes: the most widespread pattern (61% of 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modern languages [WALS] + all ancient IE languages)</a:t>
            </a:r>
          </a:p>
          <a:p>
            <a:pPr marL="285750" indent="-285750"/>
            <a:r>
              <a:rPr lang="en-US" sz="2200" dirty="0" smtClean="0">
                <a:solidFill>
                  <a:schemeClr val="tx1"/>
                </a:solidFill>
                <a:latin typeface="+mn-lt"/>
              </a:rPr>
              <a:t>(1) Czech:</a:t>
            </a:r>
          </a:p>
          <a:p>
            <a:pPr marL="457200" lvl="1" indent="0">
              <a:buNone/>
            </a:pPr>
            <a:r>
              <a:rPr lang="en-US" i="1" dirty="0" smtClean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i="1" dirty="0" err="1" smtClean="0">
                <a:solidFill>
                  <a:schemeClr val="tx1"/>
                </a:solidFill>
                <a:latin typeface="+mn-lt"/>
              </a:rPr>
              <a:t>Vr</a:t>
            </a:r>
            <a:r>
              <a:rPr lang="ru-RU" sz="2000" i="1" dirty="0">
                <a:solidFill>
                  <a:schemeClr val="tx1"/>
                </a:solidFill>
                <a:latin typeface="+mn-lt"/>
              </a:rPr>
              <a:t>á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t</a:t>
            </a:r>
            <a:r>
              <a:rPr lang="ru-RU" sz="2000" i="1" dirty="0">
                <a:solidFill>
                  <a:schemeClr val="tx1"/>
                </a:solidFill>
                <a:latin typeface="+mn-lt"/>
              </a:rPr>
              <a:t>í-</a:t>
            </a:r>
            <a:r>
              <a:rPr lang="en-US" sz="2000" b="1" i="1" dirty="0">
                <a:solidFill>
                  <a:schemeClr val="tx1"/>
                </a:solidFill>
                <a:latin typeface="+mn-lt"/>
              </a:rPr>
              <a:t>m</a:t>
            </a:r>
            <a:r>
              <a:rPr lang="ru-RU" sz="2000" i="1" dirty="0">
                <a:solidFill>
                  <a:schemeClr val="tx1"/>
                </a:solidFill>
                <a:latin typeface="+mn-lt"/>
              </a:rPr>
              <a:t>	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i="1" dirty="0" smtClean="0">
                <a:solidFill>
                  <a:schemeClr val="tx1"/>
                </a:solidFill>
                <a:latin typeface="+mn-lt"/>
              </a:rPr>
              <a:t>se</a:t>
            </a:r>
            <a:r>
              <a:rPr lang="ru-RU" sz="2000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i="1" dirty="0" err="1">
                <a:solidFill>
                  <a:schemeClr val="tx1"/>
                </a:solidFill>
                <a:latin typeface="+mn-lt"/>
              </a:rPr>
              <a:t>brzy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 			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</a:rPr>
              <a:t>come.back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.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PRS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-1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SG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REFL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	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скоро</a:t>
            </a:r>
            <a:endParaRPr lang="en-US" sz="2000" dirty="0" smtClean="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‘I will come back soon’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285750" indent="-285750"/>
            <a:r>
              <a:rPr lang="en-US" sz="2200" dirty="0" smtClean="0">
                <a:solidFill>
                  <a:schemeClr val="tx1"/>
                </a:solidFill>
                <a:latin typeface="+mn-lt"/>
              </a:rPr>
              <a:t>(2) Latin:</a:t>
            </a:r>
          </a:p>
          <a:p>
            <a:pPr marL="457200" lvl="1" indent="0">
              <a:buNone/>
            </a:pPr>
            <a:r>
              <a:rPr lang="en-US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Dum	</a:t>
            </a:r>
            <a:r>
              <a:rPr lang="en-US" sz="2000" i="1" dirty="0" err="1">
                <a:solidFill>
                  <a:schemeClr val="tx1"/>
                </a:solidFill>
                <a:latin typeface="+mn-lt"/>
              </a:rPr>
              <a:t>spir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-</a:t>
            </a:r>
            <a:r>
              <a:rPr lang="en-US" sz="2000" b="1" i="1" dirty="0">
                <a:solidFill>
                  <a:schemeClr val="tx1"/>
                </a:solidFill>
                <a:latin typeface="+mn-lt"/>
              </a:rPr>
              <a:t>o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		</a:t>
            </a:r>
            <a:r>
              <a:rPr lang="ru-RU" sz="2000" i="1" dirty="0" smtClean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i="1" dirty="0" err="1" smtClean="0">
                <a:solidFill>
                  <a:schemeClr val="tx1"/>
                </a:solidFill>
                <a:latin typeface="+mn-lt"/>
              </a:rPr>
              <a:t>sper</a:t>
            </a:r>
            <a:r>
              <a:rPr lang="en-US" sz="2000" i="1" dirty="0" smtClean="0">
                <a:solidFill>
                  <a:schemeClr val="tx1"/>
                </a:solidFill>
                <a:latin typeface="+mn-lt"/>
              </a:rPr>
              <a:t>-o</a:t>
            </a:r>
            <a:endParaRPr lang="ru-RU" sz="2000" dirty="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	while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breathe.PRS-1SG	hope.PRS-1SG	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	</a:t>
            </a:r>
            <a:endParaRPr lang="ru-RU" sz="2000" dirty="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	</a:t>
            </a:r>
            <a:r>
              <a:rPr lang="ru-RU" sz="2000" dirty="0">
                <a:solidFill>
                  <a:schemeClr val="tx1"/>
                </a:solidFill>
                <a:latin typeface="+mn-lt"/>
              </a:rPr>
              <a:t>‘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While I breathe, I hope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’</a:t>
            </a:r>
            <a:endParaRPr lang="en-US" sz="2000" dirty="0" smtClean="0">
              <a:solidFill>
                <a:schemeClr val="tx1"/>
              </a:solidFill>
              <a:latin typeface="+mn-lt"/>
            </a:endParaRPr>
          </a:p>
          <a:p>
            <a:pPr marL="285750" indent="-285750"/>
            <a:r>
              <a:rPr lang="en-US" sz="2200" dirty="0" smtClean="0">
                <a:solidFill>
                  <a:schemeClr val="tx1"/>
                </a:solidFill>
                <a:latin typeface="+mn-lt"/>
              </a:rPr>
              <a:t>Personal </a:t>
            </a:r>
            <a:r>
              <a:rPr lang="en-US" sz="2200" dirty="0">
                <a:solidFill>
                  <a:schemeClr val="tx1"/>
                </a:solidFill>
                <a:latin typeface="+mn-lt"/>
              </a:rPr>
              <a:t>pronouns: only 14% of 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languages [WALS]</a:t>
            </a:r>
          </a:p>
          <a:p>
            <a:pPr marL="285750" indent="-285750"/>
            <a:r>
              <a:rPr lang="en-US" sz="2200" dirty="0" smtClean="0">
                <a:solidFill>
                  <a:schemeClr val="tx1"/>
                </a:solidFill>
                <a:latin typeface="+mn-lt"/>
              </a:rPr>
              <a:t>(3) English: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2000" i="1" dirty="0" smtClean="0">
                <a:solidFill>
                  <a:schemeClr val="tx1"/>
                </a:solidFill>
                <a:latin typeface="+mn-lt"/>
              </a:rPr>
              <a:t>Now </a:t>
            </a:r>
            <a:r>
              <a:rPr lang="en-US" sz="2000" b="1" i="1" dirty="0" smtClean="0">
                <a:solidFill>
                  <a:schemeClr val="tx1"/>
                </a:solidFill>
                <a:latin typeface="+mn-lt"/>
              </a:rPr>
              <a:t>I</a:t>
            </a:r>
            <a:r>
              <a:rPr lang="en-US" sz="2000" i="1" dirty="0" smtClean="0">
                <a:solidFill>
                  <a:schemeClr val="tx1"/>
                </a:solidFill>
                <a:latin typeface="+mn-lt"/>
              </a:rPr>
              <a:t> need a place to hide away</a:t>
            </a:r>
            <a:endParaRPr lang="ru-RU" sz="2000" i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1890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907504"/>
          </a:xfrm>
        </p:spPr>
        <p:txBody>
          <a:bodyPr/>
          <a:lstStyle/>
          <a:p>
            <a:r>
              <a:rPr lang="en-US" sz="4000" dirty="0" smtClean="0"/>
              <a:t>WALS 2013: cross-linguistic context</a:t>
            </a:r>
            <a:endParaRPr lang="ru-RU" sz="4000" dirty="0"/>
          </a:p>
        </p:txBody>
      </p:sp>
      <p:pic>
        <p:nvPicPr>
          <p:cNvPr id="4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8760"/>
            <a:ext cx="7488832" cy="3763232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725144"/>
            <a:ext cx="2801029" cy="181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63688" y="6174024"/>
            <a:ext cx="133759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Russian</a:t>
            </a:r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 flipV="1">
            <a:off x="2123728" y="2132858"/>
            <a:ext cx="72008" cy="4041166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94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 smtClean="0"/>
              <a:t>Russian: from affixes to personal pronouns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69160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 smtClean="0">
                <a:solidFill>
                  <a:schemeClr val="tx1"/>
                </a:solidFill>
                <a:latin typeface="+mn-lt"/>
              </a:rPr>
              <a:t>Old Russian (before XIII): personal pronouns are hardly ever employed in non-emphatic contexts</a:t>
            </a:r>
          </a:p>
          <a:p>
            <a:r>
              <a:rPr lang="en-US" sz="3400" dirty="0" smtClean="0">
                <a:solidFill>
                  <a:schemeClr val="tx1"/>
                </a:solidFill>
                <a:latin typeface="+mn-lt"/>
              </a:rPr>
              <a:t>(4) Novgorod birch-bark letter 644, early XIIs: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3200" i="1" dirty="0" err="1" smtClean="0">
                <a:solidFill>
                  <a:schemeClr val="tx1"/>
                </a:solidFill>
                <a:latin typeface="+mn-lt"/>
              </a:rPr>
              <a:t>čemoy</a:t>
            </a:r>
            <a:r>
              <a:rPr lang="en-US" sz="3200" i="1" dirty="0" smtClean="0">
                <a:solidFill>
                  <a:schemeClr val="tx1"/>
                </a:solidFill>
                <a:latin typeface="+mn-lt"/>
              </a:rPr>
              <a:t>	ne	</a:t>
            </a:r>
            <a:r>
              <a:rPr lang="en-US" sz="3200" i="1" dirty="0" err="1" smtClean="0">
                <a:solidFill>
                  <a:schemeClr val="tx1"/>
                </a:solidFill>
                <a:latin typeface="+mn-lt"/>
              </a:rPr>
              <a:t>vosol</a:t>
            </a:r>
            <a:r>
              <a:rPr lang="en-US" sz="3200" b="1" i="1" dirty="0" err="1" smtClean="0">
                <a:solidFill>
                  <a:schemeClr val="tx1"/>
                </a:solidFill>
                <a:latin typeface="+mn-lt"/>
              </a:rPr>
              <a:t>-eši</a:t>
            </a:r>
            <a:endParaRPr lang="en-US" sz="3200" b="1" i="1" dirty="0" smtClean="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r>
              <a:rPr lang="en-US" sz="3200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3200" dirty="0" smtClean="0">
                <a:solidFill>
                  <a:schemeClr val="tx1"/>
                </a:solidFill>
                <a:latin typeface="+mn-lt"/>
              </a:rPr>
              <a:t>why	not	send.back-PRS.</a:t>
            </a:r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2SG</a:t>
            </a:r>
            <a:endParaRPr lang="en-US" sz="3200" b="1" i="1" dirty="0" smtClean="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r>
              <a:rPr lang="en-US" sz="3200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3200" i="1" dirty="0" err="1" smtClean="0">
                <a:solidFill>
                  <a:schemeClr val="tx1"/>
                </a:solidFill>
                <a:latin typeface="+mn-lt"/>
              </a:rPr>
              <a:t>četo</a:t>
            </a:r>
            <a:r>
              <a:rPr lang="en-US" sz="3200" i="1" dirty="0" smtClean="0">
                <a:solidFill>
                  <a:schemeClr val="tx1"/>
                </a:solidFill>
                <a:latin typeface="+mn-lt"/>
              </a:rPr>
              <a:t>	t-</a:t>
            </a:r>
            <a:r>
              <a:rPr lang="en-US" sz="3200" i="1" dirty="0" err="1" smtClean="0">
                <a:solidFill>
                  <a:schemeClr val="tx1"/>
                </a:solidFill>
                <a:latin typeface="+mn-lt"/>
              </a:rPr>
              <a:t>i</a:t>
            </a:r>
            <a:r>
              <a:rPr lang="en-US" sz="3200" i="1" dirty="0" smtClean="0">
                <a:solidFill>
                  <a:schemeClr val="tx1"/>
                </a:solidFill>
                <a:latin typeface="+mn-lt"/>
              </a:rPr>
              <a:t>		</a:t>
            </a:r>
            <a:r>
              <a:rPr lang="en-US" sz="3200" i="1" dirty="0" err="1" smtClean="0">
                <a:solidFill>
                  <a:schemeClr val="tx1"/>
                </a:solidFill>
                <a:latin typeface="+mn-lt"/>
              </a:rPr>
              <a:t>jes</a:t>
            </a:r>
            <a:r>
              <a:rPr lang="en-US" sz="3200" i="1" dirty="0" smtClean="0">
                <a:solidFill>
                  <a:schemeClr val="tx1"/>
                </a:solidFill>
                <a:latin typeface="+mn-lt"/>
              </a:rPr>
              <a:t>-</a:t>
            </a:r>
            <a:r>
              <a:rPr lang="en-US" sz="3200" b="1" i="1" dirty="0" smtClean="0">
                <a:solidFill>
                  <a:schemeClr val="tx1"/>
                </a:solidFill>
                <a:latin typeface="+mn-lt"/>
              </a:rPr>
              <a:t>emo</a:t>
            </a:r>
            <a:r>
              <a:rPr lang="en-US" sz="3200" i="1" dirty="0" smtClean="0">
                <a:solidFill>
                  <a:schemeClr val="tx1"/>
                </a:solidFill>
                <a:latin typeface="+mn-lt"/>
              </a:rPr>
              <a:t>		</a:t>
            </a:r>
            <a:r>
              <a:rPr lang="en-US" sz="3200" i="1" dirty="0" err="1" smtClean="0">
                <a:solidFill>
                  <a:schemeClr val="tx1"/>
                </a:solidFill>
                <a:latin typeface="+mn-lt"/>
              </a:rPr>
              <a:t>voda</a:t>
            </a:r>
            <a:r>
              <a:rPr lang="en-US" sz="3200" i="1" dirty="0" smtClean="0">
                <a:solidFill>
                  <a:schemeClr val="tx1"/>
                </a:solidFill>
                <a:latin typeface="+mn-lt"/>
              </a:rPr>
              <a:t>-l-a</a:t>
            </a:r>
            <a:r>
              <a:rPr lang="en-US" sz="3200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3200" i="1" dirty="0" smtClean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3200" i="1" dirty="0" err="1" smtClean="0">
                <a:solidFill>
                  <a:schemeClr val="tx1"/>
                </a:solidFill>
                <a:latin typeface="+mn-lt"/>
              </a:rPr>
              <a:t>kova-ti</a:t>
            </a:r>
            <a:endParaRPr lang="en-US" sz="3200" i="1" dirty="0" smtClean="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r>
              <a:rPr lang="en-US" sz="3200" i="1" dirty="0">
                <a:solidFill>
                  <a:schemeClr val="tx1"/>
                </a:solidFill>
                <a:latin typeface="+mn-lt"/>
              </a:rPr>
              <a:t>	</a:t>
            </a:r>
            <a:r>
              <a:rPr lang="en-US" sz="3200" dirty="0" smtClean="0">
                <a:solidFill>
                  <a:schemeClr val="tx1"/>
                </a:solidFill>
                <a:latin typeface="+mn-lt"/>
              </a:rPr>
              <a:t>what	you-DAT	be.PRS-</a:t>
            </a:r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1SG</a:t>
            </a:r>
            <a:r>
              <a:rPr lang="en-US" sz="3200" dirty="0" smtClean="0">
                <a:solidFill>
                  <a:schemeClr val="tx1"/>
                </a:solidFill>
                <a:latin typeface="+mn-lt"/>
              </a:rPr>
              <a:t>	give-PTCP-FSG	forge-INF</a:t>
            </a:r>
            <a:endParaRPr lang="en-US" sz="3200" i="1" dirty="0" smtClean="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+mn-lt"/>
              </a:rPr>
              <a:t>	‘Why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do not </a:t>
            </a:r>
            <a:r>
              <a:rPr lang="en-US" sz="3200" dirty="0" smtClean="0">
                <a:solidFill>
                  <a:schemeClr val="tx1"/>
                </a:solidFill>
                <a:latin typeface="+mn-lt"/>
              </a:rPr>
              <a:t>you send me back what </a:t>
            </a:r>
            <a:r>
              <a:rPr lang="en-US" sz="3200" dirty="0">
                <a:solidFill>
                  <a:schemeClr val="tx1"/>
                </a:solidFill>
                <a:latin typeface="+mn-lt"/>
              </a:rPr>
              <a:t>I gave you </a:t>
            </a:r>
            <a:r>
              <a:rPr lang="en-US" sz="3200" dirty="0" smtClean="0">
                <a:solidFill>
                  <a:schemeClr val="tx1"/>
                </a:solidFill>
                <a:latin typeface="+mn-lt"/>
              </a:rPr>
              <a:t>for forging?”</a:t>
            </a:r>
          </a:p>
          <a:p>
            <a:pPr marL="457200" lvl="1" indent="0">
              <a:buNone/>
            </a:pPr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r>
              <a:rPr lang="en-US" sz="3100" dirty="0" smtClean="0">
                <a:solidFill>
                  <a:schemeClr val="tx1"/>
                </a:solidFill>
                <a:latin typeface="+mn-lt"/>
              </a:rPr>
              <a:t>Modern Russian: personal pronouns are used in over 70% of occurrences [</a:t>
            </a:r>
            <a:r>
              <a:rPr lang="en-US" sz="3100" dirty="0" err="1" smtClean="0">
                <a:solidFill>
                  <a:schemeClr val="tx1"/>
                </a:solidFill>
                <a:latin typeface="+mn-lt"/>
              </a:rPr>
              <a:t>Kibrik</a:t>
            </a:r>
            <a:r>
              <a:rPr lang="en-US" sz="3100" dirty="0" smtClean="0">
                <a:solidFill>
                  <a:schemeClr val="tx1"/>
                </a:solidFill>
                <a:latin typeface="+mn-lt"/>
              </a:rPr>
              <a:t> 1996; </a:t>
            </a:r>
            <a:r>
              <a:rPr lang="en-US" sz="3100" dirty="0" err="1" smtClean="0">
                <a:solidFill>
                  <a:schemeClr val="tx1"/>
                </a:solidFill>
                <a:latin typeface="+mn-lt"/>
              </a:rPr>
              <a:t>Seo</a:t>
            </a:r>
            <a:r>
              <a:rPr lang="en-US" sz="3100" dirty="0" smtClean="0">
                <a:solidFill>
                  <a:schemeClr val="tx1"/>
                </a:solidFill>
                <a:latin typeface="+mn-lt"/>
              </a:rPr>
              <a:t> 2001]</a:t>
            </a:r>
          </a:p>
          <a:p>
            <a:endParaRPr lang="en-US" sz="3100" dirty="0" smtClean="0">
              <a:solidFill>
                <a:schemeClr val="tx1"/>
              </a:solidFill>
              <a:latin typeface="+mn-lt"/>
            </a:endParaRPr>
          </a:p>
          <a:p>
            <a:r>
              <a:rPr lang="en-US" sz="3100" dirty="0" smtClean="0">
                <a:solidFill>
                  <a:schemeClr val="tx1"/>
                </a:solidFill>
                <a:latin typeface="+mn-lt"/>
              </a:rPr>
              <a:t>(5) </a:t>
            </a:r>
            <a:r>
              <a:rPr lang="en-US" sz="3100" dirty="0">
                <a:solidFill>
                  <a:schemeClr val="tx1"/>
                </a:solidFill>
                <a:latin typeface="+mn-lt"/>
              </a:rPr>
              <a:t>Novgorod birch-bark letter 644, </a:t>
            </a:r>
            <a:r>
              <a:rPr lang="en-US" sz="3100" dirty="0" smtClean="0">
                <a:solidFill>
                  <a:schemeClr val="tx1"/>
                </a:solidFill>
                <a:latin typeface="+mn-lt"/>
              </a:rPr>
              <a:t>modern translation [</a:t>
            </a:r>
            <a:r>
              <a:rPr lang="en-US" sz="3100" dirty="0" err="1" smtClean="0">
                <a:solidFill>
                  <a:schemeClr val="tx1"/>
                </a:solidFill>
                <a:latin typeface="+mn-lt"/>
              </a:rPr>
              <a:t>Zalizniak</a:t>
            </a:r>
            <a:r>
              <a:rPr lang="en-US" sz="3100" dirty="0" smtClean="0">
                <a:solidFill>
                  <a:schemeClr val="tx1"/>
                </a:solidFill>
                <a:latin typeface="+mn-lt"/>
              </a:rPr>
              <a:t> 2004: 267]:</a:t>
            </a:r>
          </a:p>
          <a:p>
            <a:pPr marL="914400" lvl="2" indent="0">
              <a:buNone/>
            </a:pPr>
            <a:r>
              <a:rPr lang="en-US" sz="3200" i="1" dirty="0" err="1" smtClean="0">
                <a:solidFill>
                  <a:schemeClr val="tx1"/>
                </a:solidFill>
                <a:latin typeface="+mn-lt"/>
              </a:rPr>
              <a:t>pochemu</a:t>
            </a:r>
            <a:r>
              <a:rPr lang="en-US" sz="3200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3200" b="1" i="1" dirty="0">
                <a:solidFill>
                  <a:schemeClr val="tx1"/>
                </a:solidFill>
                <a:latin typeface="+mn-lt"/>
              </a:rPr>
              <a:t>ty</a:t>
            </a:r>
            <a:r>
              <a:rPr lang="en-US" sz="3200" i="1" dirty="0">
                <a:solidFill>
                  <a:schemeClr val="tx1"/>
                </a:solidFill>
                <a:latin typeface="+mn-lt"/>
              </a:rPr>
              <a:t> ne </a:t>
            </a:r>
            <a:r>
              <a:rPr lang="en-US" sz="3200" i="1" dirty="0" err="1" smtClean="0">
                <a:solidFill>
                  <a:schemeClr val="tx1"/>
                </a:solidFill>
                <a:latin typeface="+mn-lt"/>
              </a:rPr>
              <a:t>prisyla</a:t>
            </a:r>
            <a:r>
              <a:rPr lang="en-US" sz="3200" b="1" i="1" dirty="0" err="1" smtClean="0">
                <a:solidFill>
                  <a:schemeClr val="tx1"/>
                </a:solidFill>
                <a:latin typeface="+mn-lt"/>
              </a:rPr>
              <a:t>e</a:t>
            </a:r>
            <a:r>
              <a:rPr lang="en-US" sz="3200" b="1" i="1" dirty="0" err="1">
                <a:solidFill>
                  <a:schemeClr val="tx1"/>
                </a:solidFill>
                <a:latin typeface="+mn-lt"/>
              </a:rPr>
              <a:t>š</a:t>
            </a:r>
            <a:r>
              <a:rPr lang="en-US" sz="3200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3200" i="1" dirty="0">
                <a:solidFill>
                  <a:schemeClr val="tx1"/>
                </a:solidFill>
                <a:latin typeface="+mn-lt"/>
              </a:rPr>
              <a:t>to, </a:t>
            </a:r>
            <a:r>
              <a:rPr lang="en-US" sz="3200" i="1" dirty="0" err="1">
                <a:solidFill>
                  <a:schemeClr val="tx1"/>
                </a:solidFill>
                <a:latin typeface="+mn-lt"/>
              </a:rPr>
              <a:t>chto</a:t>
            </a:r>
            <a:r>
              <a:rPr lang="en-US" sz="32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3200" b="1" i="1" dirty="0">
                <a:solidFill>
                  <a:schemeClr val="tx1"/>
                </a:solidFill>
                <a:latin typeface="+mn-lt"/>
              </a:rPr>
              <a:t>ja</a:t>
            </a:r>
            <a:r>
              <a:rPr lang="en-US" sz="32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+mn-lt"/>
              </a:rPr>
              <a:t>dal</a:t>
            </a:r>
            <a:r>
              <a:rPr lang="en-US" sz="3200" b="1" i="1" dirty="0" err="1">
                <a:solidFill>
                  <a:schemeClr val="tx1"/>
                </a:solidFill>
                <a:latin typeface="+mn-lt"/>
              </a:rPr>
              <a:t>a</a:t>
            </a:r>
            <a:r>
              <a:rPr lang="en-US" sz="32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+mn-lt"/>
              </a:rPr>
              <a:t>tebe</a:t>
            </a:r>
            <a:r>
              <a:rPr lang="en-US" sz="3200" i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+mn-lt"/>
              </a:rPr>
              <a:t>vykovat</a:t>
            </a:r>
            <a:r>
              <a:rPr lang="en-US" sz="3200" i="1" dirty="0" smtClean="0">
                <a:solidFill>
                  <a:schemeClr val="tx1"/>
                </a:solidFill>
                <a:latin typeface="+mn-lt"/>
              </a:rPr>
              <a:t>‘?</a:t>
            </a:r>
          </a:p>
          <a:p>
            <a:pPr marL="914400" lvl="2" indent="0">
              <a:buNone/>
            </a:pPr>
            <a:r>
              <a:rPr lang="en-US" sz="3200" dirty="0">
                <a:solidFill>
                  <a:schemeClr val="tx1"/>
                </a:solidFill>
                <a:latin typeface="+mn-lt"/>
              </a:rPr>
              <a:t>‘Why do not you send me back what I gave you </a:t>
            </a:r>
            <a:r>
              <a:rPr lang="en-US" sz="3200" smtClean="0">
                <a:solidFill>
                  <a:schemeClr val="tx1"/>
                </a:solidFill>
                <a:latin typeface="+mn-lt"/>
              </a:rPr>
              <a:t>to forge?”</a:t>
            </a:r>
            <a:endParaRPr lang="en-US" sz="3200" i="1" dirty="0" smtClean="0">
              <a:solidFill>
                <a:schemeClr val="tx1"/>
              </a:solidFill>
              <a:latin typeface="+mn-lt"/>
            </a:endParaRPr>
          </a:p>
          <a:p>
            <a:pPr marL="914400" lvl="2" indent="0">
              <a:buNone/>
            </a:pPr>
            <a:endParaRPr lang="en-US" sz="3400" i="1" dirty="0" smtClean="0">
              <a:solidFill>
                <a:schemeClr val="tx1"/>
              </a:solidFill>
              <a:latin typeface="+mn-lt"/>
            </a:endParaRPr>
          </a:p>
          <a:p>
            <a:r>
              <a:rPr lang="en-US" sz="3400" dirty="0" smtClean="0">
                <a:solidFill>
                  <a:schemeClr val="tx1"/>
                </a:solidFill>
                <a:latin typeface="+mn-lt"/>
              </a:rPr>
              <a:t>What caused such a striking pronoun expansion?</a:t>
            </a:r>
            <a:endParaRPr lang="ru-RU" sz="3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533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pPr>
              <a:lnSpc>
                <a:spcPts val="4400"/>
              </a:lnSpc>
            </a:pPr>
            <a:r>
              <a:rPr lang="en-US" sz="4400" dirty="0" smtClean="0"/>
              <a:t>“Perfect-copula-drop” hypothesis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A common explanation: pronoun expansion as a result of perfect copular loss in verbal clauses [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Jakobson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1971/1935: 21;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Borkovskij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1968: 50;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Lindseth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1998: 65;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Kibrik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2004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; Meyer 2011: 131]</a:t>
            </a:r>
          </a:p>
          <a:p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Based on the fact that even in the earliest texts the 3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rd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person auxiliary was mostly dropped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A particular case of verb impoverishment which is a typologically widespread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p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henomenon [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Kibrik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2011: 271]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" name="Объект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0848491"/>
              </p:ext>
            </p:extLst>
          </p:nvPr>
        </p:nvGraphicFramePr>
        <p:xfrm>
          <a:off x="251520" y="2996952"/>
          <a:ext cx="8640960" cy="15544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40160"/>
                <a:gridCol w="936104"/>
                <a:gridCol w="2232248"/>
                <a:gridCol w="2232248"/>
                <a:gridCol w="1800200"/>
              </a:tblGrid>
              <a:tr h="5770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Proto East</a:t>
                      </a:r>
                      <a:r>
                        <a:rPr lang="en-US" sz="1800" baseline="0" dirty="0" smtClean="0">
                          <a:effectLst/>
                        </a:rPr>
                        <a:t> Slavic</a:t>
                      </a:r>
                      <a:r>
                        <a:rPr lang="en-US" sz="1800" dirty="0" smtClean="0">
                          <a:effectLst/>
                        </a:rPr>
                        <a:t> (before 11</a:t>
                      </a:r>
                      <a:r>
                        <a:rPr lang="en-US" sz="1800" baseline="30000" dirty="0" smtClean="0">
                          <a:effectLst/>
                        </a:rPr>
                        <a:t>th</a:t>
                      </a:r>
                      <a:r>
                        <a:rPr lang="en-US" sz="1800" baseline="0" dirty="0" smtClean="0">
                          <a:effectLst/>
                        </a:rPr>
                        <a:t> century)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Early Old  Russian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(11</a:t>
                      </a:r>
                      <a:r>
                        <a:rPr lang="en-US" sz="1800" baseline="30000" dirty="0" smtClean="0">
                          <a:effectLst/>
                        </a:rPr>
                        <a:t>th</a:t>
                      </a:r>
                      <a:r>
                        <a:rPr lang="en-US" sz="1800" dirty="0" smtClean="0">
                          <a:effectLst/>
                        </a:rPr>
                        <a:t> -13</a:t>
                      </a:r>
                      <a:r>
                        <a:rPr lang="en-US" sz="1800" baseline="30000" dirty="0" smtClean="0">
                          <a:effectLst/>
                        </a:rPr>
                        <a:t>th </a:t>
                      </a:r>
                      <a:r>
                        <a:rPr lang="en-US" sz="1800" baseline="0" dirty="0" smtClean="0">
                          <a:effectLst/>
                        </a:rPr>
                        <a:t> centuries)</a:t>
                      </a:r>
                      <a:r>
                        <a:rPr lang="en-US" sz="1800" dirty="0" smtClean="0">
                          <a:effectLst/>
                        </a:rPr>
                        <a:t>  </a:t>
                      </a:r>
                      <a:endParaRPr lang="ru-RU" sz="1800" dirty="0">
                        <a:effectLst/>
                        <a:latin typeface="+mn-lt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Modern Russian</a:t>
                      </a:r>
                      <a:endParaRPr lang="ru-RU" sz="1800" dirty="0"/>
                    </a:p>
                  </a:txBody>
                  <a:tcPr/>
                </a:tc>
              </a:tr>
              <a:tr h="8243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Verbal Perfect/Past</a:t>
                      </a:r>
                      <a:endParaRPr lang="ru-RU" sz="1800" dirty="0" smtClean="0">
                        <a:effectLst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1Sg.M </a:t>
                      </a:r>
                      <a:endParaRPr lang="ru-RU" sz="1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3Sg.M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</a:rPr>
                        <a:t>Perfect</a:t>
                      </a:r>
                      <a:endParaRPr lang="ru-RU" sz="1800" i="1" dirty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effectLst/>
                        </a:rPr>
                        <a:t>dal-ъ </a:t>
                      </a:r>
                      <a:r>
                        <a:rPr lang="en-US" sz="1800" b="1" i="1" dirty="0" err="1" smtClean="0">
                          <a:effectLst/>
                        </a:rPr>
                        <a:t>jesmь</a:t>
                      </a:r>
                      <a:r>
                        <a:rPr lang="en-US" sz="1800" i="1" dirty="0" smtClean="0">
                          <a:effectLst/>
                        </a:rPr>
                        <a:t> </a:t>
                      </a:r>
                      <a:r>
                        <a:rPr lang="en-US" sz="1800" dirty="0" smtClean="0"/>
                        <a:t>‘I gave’</a:t>
                      </a:r>
                      <a:endParaRPr lang="ru-RU" sz="1800" i="1" dirty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effectLst/>
                        </a:rPr>
                        <a:t>dal-ъ </a:t>
                      </a:r>
                      <a:r>
                        <a:rPr lang="en-US" sz="1800" b="1" i="1" dirty="0" err="1" smtClean="0">
                          <a:effectLst/>
                        </a:rPr>
                        <a:t>jestь</a:t>
                      </a:r>
                      <a:r>
                        <a:rPr lang="en-US" sz="1800" i="1" dirty="0" smtClean="0">
                          <a:effectLst/>
                        </a:rPr>
                        <a:t> </a:t>
                      </a:r>
                      <a:r>
                        <a:rPr lang="en-US" sz="1800" dirty="0" smtClean="0"/>
                        <a:t>‘he gave’</a:t>
                      </a:r>
                      <a:endParaRPr lang="ru-RU" sz="1800" dirty="0" smtClean="0"/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i="1" dirty="0" smtClean="0">
                          <a:effectLst/>
                        </a:rPr>
                        <a:t>Perfect&gt;New </a:t>
                      </a:r>
                      <a:r>
                        <a:rPr lang="en-US" sz="1800" i="1" dirty="0">
                          <a:effectLst/>
                        </a:rPr>
                        <a:t>past</a:t>
                      </a:r>
                      <a:endParaRPr lang="ru-RU" sz="1800" i="1" dirty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effectLst/>
                        </a:rPr>
                        <a:t>dal-ъ </a:t>
                      </a:r>
                      <a:r>
                        <a:rPr lang="en-US" sz="1800" b="1" i="1" dirty="0" err="1" smtClean="0">
                          <a:effectLst/>
                        </a:rPr>
                        <a:t>jesmь</a:t>
                      </a:r>
                      <a:r>
                        <a:rPr lang="en-US" sz="1800" i="1" dirty="0" smtClean="0">
                          <a:effectLst/>
                        </a:rPr>
                        <a:t> </a:t>
                      </a:r>
                      <a:r>
                        <a:rPr lang="en-US" sz="1800" dirty="0" smtClean="0"/>
                        <a:t>‘I gave’</a:t>
                      </a:r>
                      <a:endParaRPr lang="ru-RU" sz="1800" i="1" dirty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effectLst/>
                        </a:rPr>
                        <a:t>dal-ъ </a:t>
                      </a:r>
                      <a:r>
                        <a:rPr lang="en-US" sz="1800" b="1" i="1" dirty="0" err="1" smtClean="0">
                          <a:effectLst/>
                        </a:rPr>
                        <a:t>Ø</a:t>
                      </a:r>
                      <a:r>
                        <a:rPr lang="en-US" sz="1800" b="1" i="1" baseline="-25000" dirty="0" err="1" smtClean="0">
                          <a:effectLst/>
                        </a:rPr>
                        <a:t>cop</a:t>
                      </a:r>
                      <a:r>
                        <a:rPr lang="en-US" sz="1800" dirty="0" err="1" smtClean="0"/>
                        <a:t>‘he</a:t>
                      </a:r>
                      <a:r>
                        <a:rPr lang="en-US" sz="1800" dirty="0" smtClean="0"/>
                        <a:t> gave’</a:t>
                      </a:r>
                      <a:endParaRPr lang="ru-RU" sz="1800" i="1" dirty="0" smtClean="0">
                        <a:effectLst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New</a:t>
                      </a:r>
                      <a:r>
                        <a:rPr lang="en-US" sz="1800" i="1" baseline="0" dirty="0" smtClean="0"/>
                        <a:t> Past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baseline="0" dirty="0" smtClean="0"/>
                        <a:t>ja</a:t>
                      </a:r>
                      <a:r>
                        <a:rPr lang="en-US" sz="1800" i="1" baseline="0" dirty="0" smtClean="0"/>
                        <a:t> dal </a:t>
                      </a:r>
                      <a:r>
                        <a:rPr lang="en-US" sz="1800" dirty="0" smtClean="0"/>
                        <a:t>‘I gave’</a:t>
                      </a:r>
                      <a:endParaRPr lang="en-US" sz="1800" i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baseline="0" dirty="0" smtClean="0"/>
                        <a:t>on</a:t>
                      </a:r>
                      <a:r>
                        <a:rPr lang="en-US" sz="1800" i="1" baseline="0" dirty="0" smtClean="0"/>
                        <a:t> dal </a:t>
                      </a:r>
                      <a:r>
                        <a:rPr lang="en-US" sz="1800" dirty="0" smtClean="0"/>
                        <a:t>‘he gave’</a:t>
                      </a:r>
                      <a:endParaRPr lang="ru-RU" sz="1800" i="1" dirty="0" smtClean="0"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54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63488"/>
          </a:xfrm>
        </p:spPr>
        <p:txBody>
          <a:bodyPr>
            <a:normAutofit/>
          </a:bodyPr>
          <a:lstStyle/>
          <a:p>
            <a:pPr>
              <a:lnSpc>
                <a:spcPts val="4400"/>
              </a:lnSpc>
            </a:pPr>
            <a:r>
              <a:rPr lang="en-US" sz="3600" dirty="0" smtClean="0"/>
              <a:t>Objections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Over 3-centuries time gap between 3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rd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person copular loss in verbal clauses and the significant rise or unmarked personal pronouns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Personal pronouns in past verbal clauses expanded significantly in the 16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th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– 17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th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centuries – while the 3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rd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person copula was lost as far back as in 12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th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century [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Khaburgajev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1978: 46;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Zalizniak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2008: 247;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Meyer 2011: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130]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</a:rPr>
              <a:t>3</a:t>
            </a:r>
            <a:r>
              <a:rPr lang="en-US" baseline="30000" dirty="0">
                <a:solidFill>
                  <a:schemeClr val="tx1"/>
                </a:solidFill>
                <a:latin typeface="+mn-lt"/>
              </a:rPr>
              <a:t>rd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person zero copula is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cross-linguistically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common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indeed but the tendency towards 1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st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and 2</a:t>
            </a:r>
            <a:r>
              <a:rPr lang="en-US" baseline="30000" dirty="0">
                <a:solidFill>
                  <a:schemeClr val="tx1"/>
                </a:solidFill>
                <a:latin typeface="+mn-lt"/>
              </a:rPr>
              <a:t>nd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copula drop is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much less known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E.g. 3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rd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person zero in Czech and Polish from the 15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th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century onwards 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[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Andersen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1987: 28; 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Skorvid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2005: 236]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but no cues found for any further verbal reconstruction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419D-DEE9-48E0-B76A-9D9E733C805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55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400"/>
              </a:lnSpc>
            </a:pPr>
            <a:r>
              <a:rPr lang="en-US" sz="4000" dirty="0" smtClean="0"/>
              <a:t>Clauses with a nominal predicate: do they behave the same way?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As well as past verbal clauses, the clauses with a nominal predicate (=nominal clauses) were also affected by pronoun expansion</a:t>
            </a: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endParaRPr lang="en-US" dirty="0">
              <a:solidFill>
                <a:schemeClr val="tx1"/>
              </a:solidFill>
              <a:latin typeface="+mn-lt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But they still remain unstudied on a large scale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Most researchers either do not evoke nominal clauses at all or just mention them together with verbal clauses [</a:t>
            </a:r>
            <a:r>
              <a:rPr lang="en-US" dirty="0" err="1" smtClean="0">
                <a:solidFill>
                  <a:schemeClr val="tx1"/>
                </a:solidFill>
                <a:latin typeface="+mn-lt"/>
              </a:rPr>
              <a:t>Jakobson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1971/1935: 71]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But no separate study of nominal clauses was ever conducted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=&gt; we cannot be exactly sure that they follow exactly the same path as verbal clauses from a diachronic perspective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762838"/>
              </p:ext>
            </p:extLst>
          </p:nvPr>
        </p:nvGraphicFramePr>
        <p:xfrm>
          <a:off x="395536" y="2348880"/>
          <a:ext cx="7848872" cy="149143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96144"/>
                <a:gridCol w="1368152"/>
                <a:gridCol w="3096344"/>
                <a:gridCol w="2088232"/>
              </a:tblGrid>
              <a:tr h="5770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Early Old </a:t>
                      </a:r>
                      <a:r>
                        <a:rPr lang="en-US" sz="1800" dirty="0" smtClean="0">
                          <a:effectLst/>
                        </a:rPr>
                        <a:t>Russian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(before 12</a:t>
                      </a:r>
                      <a:r>
                        <a:rPr lang="en-US" sz="1800" baseline="30000" dirty="0" smtClean="0">
                          <a:effectLst/>
                        </a:rPr>
                        <a:t>th</a:t>
                      </a:r>
                      <a:r>
                        <a:rPr lang="en-US" sz="1800" baseline="0" dirty="0" smtClean="0">
                          <a:effectLst/>
                        </a:rPr>
                        <a:t> century)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Modern Russian </a:t>
                      </a:r>
                      <a:endParaRPr lang="ru-RU" sz="1800" dirty="0">
                        <a:effectLst/>
                        <a:latin typeface="+mn-lt"/>
                      </a:endParaRPr>
                    </a:p>
                  </a:txBody>
                  <a:tcPr marL="36195" marR="0" marT="0" marB="0"/>
                </a:tc>
              </a:tr>
              <a:tr h="5770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Nominal present</a:t>
                      </a:r>
                      <a:endParaRPr lang="ru-RU" sz="1800" dirty="0" smtClean="0">
                        <a:effectLst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1Sg.M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3Sg.M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1" i="1" dirty="0" err="1" smtClean="0">
                          <a:effectLst/>
                        </a:rPr>
                        <a:t>jesmь</a:t>
                      </a:r>
                      <a:r>
                        <a:rPr lang="en-US" sz="1800" i="1" dirty="0" smtClean="0">
                          <a:effectLst/>
                        </a:rPr>
                        <a:t> </a:t>
                      </a:r>
                      <a:r>
                        <a:rPr lang="en-US" sz="1800" i="0" dirty="0" smtClean="0">
                          <a:effectLst/>
                        </a:rPr>
                        <a:t>‘I am guilty’</a:t>
                      </a:r>
                      <a:endParaRPr lang="ru-RU" sz="1800" i="1" dirty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1" i="1" dirty="0" err="1" smtClean="0">
                          <a:effectLst/>
                        </a:rPr>
                        <a:t>jestь</a:t>
                      </a:r>
                      <a:r>
                        <a:rPr lang="en-US" sz="1800" i="1" dirty="0" smtClean="0">
                          <a:effectLst/>
                        </a:rPr>
                        <a:t> </a:t>
                      </a:r>
                      <a:r>
                        <a:rPr lang="en-US" sz="1800" i="0" dirty="0" smtClean="0">
                          <a:effectLst/>
                        </a:rPr>
                        <a:t>‘he is guilty’</a:t>
                      </a:r>
                      <a:endParaRPr lang="ru-RU" sz="1800" i="1" dirty="0" smtClean="0">
                        <a:effectLst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b="1" i="1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</a:rPr>
                        <a:t>ja</a:t>
                      </a:r>
                      <a:r>
                        <a:rPr lang="en-US" sz="1800" i="1" dirty="0" smtClean="0">
                          <a:effectLst/>
                        </a:rPr>
                        <a:t> </a:t>
                      </a:r>
                      <a:r>
                        <a:rPr lang="en-US" sz="1800" b="1" i="1" dirty="0" err="1" smtClean="0">
                          <a:effectLst/>
                        </a:rPr>
                        <a:t>Ø</a:t>
                      </a:r>
                      <a:r>
                        <a:rPr lang="en-US" sz="1800" b="1" i="1" baseline="-25000" dirty="0" err="1" smtClean="0">
                          <a:effectLst/>
                        </a:rPr>
                        <a:t>cop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endParaRPr lang="ru-RU" sz="1800" i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</a:rPr>
                        <a:t>on</a:t>
                      </a:r>
                      <a:r>
                        <a:rPr lang="en-US" sz="1800" i="1" dirty="0" smtClean="0">
                          <a:effectLst/>
                        </a:rPr>
                        <a:t> </a:t>
                      </a:r>
                      <a:r>
                        <a:rPr lang="en-US" sz="1800" b="1" i="1" dirty="0" err="1" smtClean="0">
                          <a:effectLst/>
                        </a:rPr>
                        <a:t>Ø</a:t>
                      </a:r>
                      <a:r>
                        <a:rPr lang="en-US" sz="1800" b="1" i="1" baseline="-25000" dirty="0" err="1" smtClean="0">
                          <a:effectLst/>
                        </a:rPr>
                        <a:t>cop</a:t>
                      </a:r>
                      <a:r>
                        <a:rPr lang="en-US" sz="1800" i="1" dirty="0" smtClean="0">
                          <a:effectLst/>
                        </a:rPr>
                        <a:t> </a:t>
                      </a: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endParaRPr lang="ru-RU" sz="1800" i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43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835496"/>
          </a:xfrm>
        </p:spPr>
        <p:txBody>
          <a:bodyPr/>
          <a:lstStyle/>
          <a:p>
            <a:r>
              <a:rPr lang="en-US" sz="4400" dirty="0" smtClean="0"/>
              <a:t>The analysis: main principles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35355"/>
            <a:ext cx="8229600" cy="5832648"/>
          </a:xfrm>
        </p:spPr>
        <p:txBody>
          <a:bodyPr>
            <a:noAutofit/>
          </a:bodyPr>
          <a:lstStyle/>
          <a:p>
            <a:r>
              <a:rPr lang="en-US" sz="1900" dirty="0" smtClean="0">
                <a:solidFill>
                  <a:schemeClr val="tx1"/>
                </a:solidFill>
                <a:latin typeface="+mn-lt"/>
              </a:rPr>
              <a:t>Texts from 11</a:t>
            </a:r>
            <a:r>
              <a:rPr lang="en-US" sz="1900" baseline="30000" dirty="0" smtClean="0">
                <a:solidFill>
                  <a:schemeClr val="tx1"/>
                </a:solidFill>
                <a:latin typeface="+mn-lt"/>
              </a:rPr>
              <a:t>th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 till 2</a:t>
            </a:r>
            <a:r>
              <a:rPr lang="en-US" sz="1900" baseline="30000" dirty="0" smtClean="0">
                <a:solidFill>
                  <a:schemeClr val="tx1"/>
                </a:solidFill>
                <a:latin typeface="+mn-lt"/>
              </a:rPr>
              <a:t>nd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 half of 17</a:t>
            </a:r>
            <a:r>
              <a:rPr lang="en-US" sz="1900" baseline="30000" dirty="0" smtClean="0">
                <a:solidFill>
                  <a:schemeClr val="tx1"/>
                </a:solidFill>
                <a:latin typeface="+mn-lt"/>
              </a:rPr>
              <a:t>th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 century</a:t>
            </a:r>
          </a:p>
          <a:p>
            <a:pPr lvl="1"/>
            <a:r>
              <a:rPr lang="en-US" sz="1900" dirty="0" smtClean="0">
                <a:solidFill>
                  <a:schemeClr val="tx1"/>
                </a:solidFill>
                <a:latin typeface="+mn-lt"/>
              </a:rPr>
              <a:t>2</a:t>
            </a:r>
            <a:r>
              <a:rPr lang="en-US" sz="1900" baseline="30000" dirty="0" smtClean="0">
                <a:solidFill>
                  <a:schemeClr val="tx1"/>
                </a:solidFill>
                <a:latin typeface="+mn-lt"/>
              </a:rPr>
              <a:t>nd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 half </a:t>
            </a:r>
            <a:r>
              <a:rPr lang="en-US" sz="1900" dirty="0">
                <a:solidFill>
                  <a:schemeClr val="tx1"/>
                </a:solidFill>
                <a:latin typeface="+mn-lt"/>
              </a:rPr>
              <a:t>of 17</a:t>
            </a:r>
            <a:r>
              <a:rPr lang="en-US" sz="1900" baseline="30000" dirty="0">
                <a:solidFill>
                  <a:schemeClr val="tx1"/>
                </a:solidFill>
                <a:latin typeface="+mn-lt"/>
              </a:rPr>
              <a:t>th</a:t>
            </a:r>
            <a:r>
              <a:rPr lang="en-US" sz="19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century: “referential marking is nearly the same as in modern Russian” </a:t>
            </a: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[</a:t>
            </a:r>
            <a:r>
              <a:rPr lang="en-US" sz="1900" dirty="0" err="1" smtClean="0">
                <a:solidFill>
                  <a:schemeClr val="tx1"/>
                </a:solidFill>
                <a:latin typeface="+mn-lt"/>
              </a:rPr>
              <a:t>Zaliznjak</a:t>
            </a: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2008: 256.; </a:t>
            </a:r>
            <a:r>
              <a:rPr lang="en-US" sz="1900" dirty="0" err="1" smtClean="0">
                <a:solidFill>
                  <a:schemeClr val="tx1"/>
                </a:solidFill>
                <a:latin typeface="+mn-lt"/>
              </a:rPr>
              <a:t>Chernykh</a:t>
            </a: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1952: 227; </a:t>
            </a:r>
            <a:r>
              <a:rPr lang="en-US" sz="1900" dirty="0" err="1" smtClean="0">
                <a:solidFill>
                  <a:schemeClr val="tx1"/>
                </a:solidFill>
                <a:latin typeface="+mn-lt"/>
              </a:rPr>
              <a:t>Borkovsky</a:t>
            </a: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1900" dirty="0" err="1" smtClean="0">
                <a:solidFill>
                  <a:schemeClr val="tx1"/>
                </a:solidFill>
                <a:latin typeface="+mn-lt"/>
              </a:rPr>
              <a:t>Kuznetsov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2006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: 323; </a:t>
            </a:r>
            <a:r>
              <a:rPr lang="fr-FR" sz="1900" dirty="0">
                <a:solidFill>
                  <a:schemeClr val="tx1"/>
                </a:solidFill>
                <a:latin typeface="+mn-lt"/>
              </a:rPr>
              <a:t>Kibrik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 2013: 236]</a:t>
            </a:r>
            <a:endParaRPr lang="en-US" sz="1900" dirty="0" smtClean="0">
              <a:solidFill>
                <a:schemeClr val="tx1"/>
              </a:solidFill>
              <a:latin typeface="+mn-lt"/>
            </a:endParaRPr>
          </a:p>
          <a:p>
            <a:r>
              <a:rPr lang="en-US" sz="1900" dirty="0" smtClean="0">
                <a:solidFill>
                  <a:schemeClr val="tx1"/>
                </a:solidFill>
                <a:latin typeface="+mn-lt"/>
              </a:rPr>
              <a:t>Non-literary register (</a:t>
            </a:r>
            <a:r>
              <a:rPr lang="en-US" sz="1900" dirty="0" err="1" smtClean="0">
                <a:solidFill>
                  <a:schemeClr val="tx1"/>
                </a:solidFill>
                <a:latin typeface="+mn-lt"/>
              </a:rPr>
              <a:t>birchbark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 letters, official documents, domestic and foreign policy contracts)</a:t>
            </a:r>
          </a:p>
          <a:p>
            <a:r>
              <a:rPr lang="en-US" sz="1900" dirty="0" smtClean="0">
                <a:solidFill>
                  <a:schemeClr val="tx1"/>
                </a:solidFill>
                <a:latin typeface="+mn-lt"/>
              </a:rPr>
              <a:t>Sources: Russian National Corpus (historic part) </a:t>
            </a:r>
            <a:r>
              <a:rPr lang="ru-RU" sz="1900" u="sng" dirty="0">
                <a:solidFill>
                  <a:schemeClr val="tx1"/>
                </a:solidFill>
                <a:latin typeface="+mn-lt"/>
                <a:hlinkClick r:id="rId2"/>
              </a:rPr>
              <a:t>http://</a:t>
            </a:r>
            <a:r>
              <a:rPr lang="en-US" sz="1900" u="sng" dirty="0" err="1">
                <a:solidFill>
                  <a:schemeClr val="tx1"/>
                </a:solidFill>
                <a:latin typeface="+mn-lt"/>
                <a:hlinkClick r:id="rId2"/>
              </a:rPr>
              <a:t>ruscorpora</a:t>
            </a:r>
            <a:r>
              <a:rPr lang="ru-RU" sz="1900" u="sng" dirty="0" smtClean="0">
                <a:solidFill>
                  <a:schemeClr val="tx1"/>
                </a:solidFill>
                <a:latin typeface="+mn-lt"/>
                <a:hlinkClick r:id="rId2"/>
              </a:rPr>
              <a:t>.</a:t>
            </a:r>
            <a:r>
              <a:rPr lang="ru-RU" sz="1900" u="sng" dirty="0" err="1" smtClean="0">
                <a:solidFill>
                  <a:schemeClr val="tx1"/>
                </a:solidFill>
                <a:latin typeface="+mn-lt"/>
                <a:hlinkClick r:id="rId2"/>
              </a:rPr>
              <a:t>ru</a:t>
            </a:r>
            <a:r>
              <a:rPr lang="en-US" sz="1900" u="sng" dirty="0" smtClean="0">
                <a:solidFill>
                  <a:schemeClr val="tx1"/>
                </a:solidFill>
                <a:latin typeface="+mn-lt"/>
              </a:rPr>
              <a:t>/old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; e-library “</a:t>
            </a:r>
            <a:r>
              <a:rPr lang="en-US" sz="1900" dirty="0" err="1" smtClean="0">
                <a:solidFill>
                  <a:schemeClr val="tx1"/>
                </a:solidFill>
                <a:latin typeface="+mn-lt"/>
              </a:rPr>
              <a:t>Vostochnaja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+mn-lt"/>
              </a:rPr>
              <a:t>literatura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” (‘Eastern literature’ – documents and acts </a:t>
            </a:r>
            <a:r>
              <a:rPr lang="en-US" sz="1900" dirty="0">
                <a:solidFill>
                  <a:schemeClr val="tx1"/>
                </a:solidFill>
                <a:latin typeface="+mn-lt"/>
              </a:rPr>
              <a:t>from 11</a:t>
            </a:r>
            <a:r>
              <a:rPr lang="en-US" sz="1900" baseline="30000" dirty="0">
                <a:solidFill>
                  <a:schemeClr val="tx1"/>
                </a:solidFill>
                <a:latin typeface="+mn-lt"/>
              </a:rPr>
              <a:t>th</a:t>
            </a:r>
            <a:r>
              <a:rPr lang="en-US" sz="1900" dirty="0">
                <a:solidFill>
                  <a:schemeClr val="tx1"/>
                </a:solidFill>
                <a:latin typeface="+mn-lt"/>
              </a:rPr>
              <a:t> till 17</a:t>
            </a:r>
            <a:r>
              <a:rPr lang="en-US" sz="1900" baseline="30000" dirty="0">
                <a:solidFill>
                  <a:schemeClr val="tx1"/>
                </a:solidFill>
                <a:latin typeface="+mn-lt"/>
              </a:rPr>
              <a:t>th</a:t>
            </a:r>
            <a:r>
              <a:rPr lang="en-US" sz="19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century, online at </a:t>
            </a:r>
            <a:r>
              <a:rPr lang="ru-RU" sz="1900" u="sng" dirty="0">
                <a:solidFill>
                  <a:schemeClr val="tx1"/>
                </a:solidFill>
                <a:latin typeface="+mn-lt"/>
                <a:hlinkClick r:id="rId3"/>
              </a:rPr>
              <a:t>http://www.vostlit.info</a:t>
            </a:r>
            <a:r>
              <a:rPr lang="ru-RU" sz="19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)</a:t>
            </a:r>
          </a:p>
          <a:p>
            <a:r>
              <a:rPr lang="en-US" sz="1900" dirty="0" smtClean="0">
                <a:solidFill>
                  <a:schemeClr val="tx1"/>
                </a:solidFill>
                <a:latin typeface="+mn-lt"/>
              </a:rPr>
              <a:t>1</a:t>
            </a:r>
            <a:r>
              <a:rPr lang="en-US" sz="1900" baseline="30000" dirty="0" smtClean="0">
                <a:solidFill>
                  <a:schemeClr val="tx1"/>
                </a:solidFill>
                <a:latin typeface="+mn-lt"/>
              </a:rPr>
              <a:t>st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-2</a:t>
            </a:r>
            <a:r>
              <a:rPr lang="en-US" sz="1900" baseline="30000" dirty="0" smtClean="0">
                <a:solidFill>
                  <a:schemeClr val="tx1"/>
                </a:solidFill>
                <a:latin typeface="+mn-lt"/>
              </a:rPr>
              <a:t>nd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  VS 3</a:t>
            </a:r>
            <a:r>
              <a:rPr lang="en-US" sz="1900" baseline="30000" dirty="0" smtClean="0">
                <a:solidFill>
                  <a:schemeClr val="tx1"/>
                </a:solidFill>
                <a:latin typeface="+mn-lt"/>
              </a:rPr>
              <a:t>rd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 person pronouns</a:t>
            </a:r>
          </a:p>
          <a:p>
            <a:r>
              <a:rPr lang="en-US" sz="1900" dirty="0" smtClean="0">
                <a:solidFill>
                  <a:schemeClr val="tx1"/>
                </a:solidFill>
                <a:latin typeface="+mn-lt"/>
              </a:rPr>
              <a:t>Types of patterns analyzed: zero pronoun clauses (both with and without a copula); zero copula clauses (</a:t>
            </a:r>
            <a:r>
              <a:rPr lang="en-US" sz="1900" dirty="0">
                <a:solidFill>
                  <a:schemeClr val="tx1"/>
                </a:solidFill>
                <a:latin typeface="+mn-lt"/>
              </a:rPr>
              <a:t>both with and without a 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subject pronoun); double-marking patterns with both a subject pronoun and a verb copula</a:t>
            </a:r>
          </a:p>
          <a:p>
            <a:r>
              <a:rPr lang="en-US" sz="1900" dirty="0" smtClean="0">
                <a:solidFill>
                  <a:schemeClr val="tx1"/>
                </a:solidFill>
                <a:latin typeface="+mn-lt"/>
              </a:rPr>
              <a:t>Overall volume: nearly 1000 relevant clauses extracted from texts</a:t>
            </a:r>
          </a:p>
          <a:p>
            <a:r>
              <a:rPr lang="en-US" sz="1900" dirty="0" smtClean="0">
                <a:solidFill>
                  <a:schemeClr val="tx1"/>
                </a:solidFill>
                <a:latin typeface="+mn-lt"/>
              </a:rPr>
              <a:t>Methodology: manual data extraction with later statistical processing in SPSS (binominal and </a:t>
            </a:r>
            <a:r>
              <a:rPr lang="ru-RU" sz="1900" dirty="0" smtClean="0">
                <a:solidFill>
                  <a:schemeClr val="tx1"/>
                </a:solidFill>
                <a:latin typeface="+mn-lt"/>
              </a:rPr>
              <a:t>χ-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square tests, Student’s t-test)</a:t>
            </a:r>
            <a:endParaRPr lang="ru-RU" sz="19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419D-DEE9-48E0-B76A-9D9E733C805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65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907504"/>
          </a:xfrm>
        </p:spPr>
        <p:txBody>
          <a:bodyPr/>
          <a:lstStyle/>
          <a:p>
            <a:r>
              <a:rPr lang="en-US" sz="4400" dirty="0" smtClean="0"/>
              <a:t>Results-1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Significant chronological difference on the very first evolutional stage between nominal and pars verbal clauses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The massive loss of 3</a:t>
            </a:r>
            <a:r>
              <a:rPr lang="en-US" baseline="30000" dirty="0" smtClean="0">
                <a:solidFill>
                  <a:schemeClr val="tx1"/>
                </a:solidFill>
                <a:latin typeface="+mn-lt"/>
              </a:rPr>
              <a:t>rd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person auxiliary in nominal clauses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succeeded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the same process in verbal clauses</a:t>
            </a:r>
          </a:p>
          <a:p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71123"/>
              </p:ext>
            </p:extLst>
          </p:nvPr>
        </p:nvGraphicFramePr>
        <p:xfrm>
          <a:off x="395536" y="3429000"/>
          <a:ext cx="7848873" cy="260944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52128"/>
                <a:gridCol w="864096"/>
                <a:gridCol w="1944216"/>
                <a:gridCol w="1886170"/>
                <a:gridCol w="2002263"/>
              </a:tblGrid>
              <a:tr h="5770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</a:rPr>
                        <a:t>Proto-Old</a:t>
                      </a:r>
                      <a:r>
                        <a:rPr lang="en-US" sz="1800" baseline="0" dirty="0" smtClean="0">
                          <a:effectLst/>
                          <a:latin typeface="+mn-lt"/>
                          <a:ea typeface="Times New Roman"/>
                        </a:rPr>
                        <a:t> Russian (before the 11</a:t>
                      </a:r>
                      <a:r>
                        <a:rPr lang="en-US" sz="1800" baseline="30000" dirty="0" smtClean="0">
                          <a:effectLst/>
                          <a:latin typeface="+mn-lt"/>
                          <a:ea typeface="Times New Roman"/>
                        </a:rPr>
                        <a:t>th</a:t>
                      </a:r>
                      <a:r>
                        <a:rPr lang="en-US" sz="1800" baseline="0" dirty="0" smtClean="0">
                          <a:effectLst/>
                          <a:latin typeface="+mn-lt"/>
                          <a:ea typeface="Times New Roman"/>
                        </a:rPr>
                        <a:t> century)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Early Old </a:t>
                      </a:r>
                      <a:r>
                        <a:rPr lang="en-US" sz="1800" dirty="0" smtClean="0">
                          <a:effectLst/>
                        </a:rPr>
                        <a:t>Russian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(11</a:t>
                      </a:r>
                      <a:r>
                        <a:rPr lang="en-US" sz="1800" baseline="30000" dirty="0" smtClean="0">
                          <a:effectLst/>
                        </a:rPr>
                        <a:t>th</a:t>
                      </a:r>
                      <a:r>
                        <a:rPr lang="en-US" sz="1800" dirty="0" smtClean="0">
                          <a:effectLst/>
                        </a:rPr>
                        <a:t> -12</a:t>
                      </a:r>
                      <a:r>
                        <a:rPr lang="en-US" sz="1800" baseline="30000" dirty="0" smtClean="0">
                          <a:effectLst/>
                        </a:rPr>
                        <a:t>th</a:t>
                      </a:r>
                      <a:r>
                        <a:rPr lang="en-US" sz="1800" dirty="0" smtClean="0">
                          <a:effectLst/>
                        </a:rPr>
                        <a:t> centuries</a:t>
                      </a:r>
                      <a:r>
                        <a:rPr lang="en-US" sz="1800" baseline="0" dirty="0" smtClean="0">
                          <a:effectLst/>
                        </a:rPr>
                        <a:t>)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Middle Russian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(13</a:t>
                      </a:r>
                      <a:r>
                        <a:rPr lang="en-US" sz="1800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 -14</a:t>
                      </a:r>
                      <a:r>
                        <a:rPr lang="en-US" sz="1800" baseline="30000" dirty="0" smtClean="0">
                          <a:effectLst/>
                          <a:latin typeface="+mn-lt"/>
                        </a:rPr>
                        <a:t>th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 centuries)</a:t>
                      </a:r>
                      <a:endParaRPr lang="ru-RU" sz="1800" dirty="0">
                        <a:effectLst/>
                        <a:latin typeface="+mn-lt"/>
                      </a:endParaRPr>
                    </a:p>
                  </a:txBody>
                  <a:tcPr marL="36195" marR="0" marT="0" marB="0"/>
                </a:tc>
              </a:tr>
              <a:tr h="9351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Verbal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perfect</a:t>
                      </a:r>
                      <a:endParaRPr lang="ru-RU" sz="1800" dirty="0" smtClean="0">
                        <a:effectLst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1Sg.M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3Sg.M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dirty="0" smtClean="0">
                          <a:effectLst/>
                        </a:rPr>
                        <a:t>dal</a:t>
                      </a:r>
                      <a:r>
                        <a:rPr lang="ru-RU" sz="1800" b="0" i="1" dirty="0" smtClean="0">
                          <a:effectLst/>
                        </a:rPr>
                        <a:t>-ъ</a:t>
                      </a:r>
                      <a:r>
                        <a:rPr lang="en-US" sz="1800" b="0" i="1" baseline="0" dirty="0" smtClean="0">
                          <a:effectLst/>
                        </a:rPr>
                        <a:t> </a:t>
                      </a:r>
                      <a:r>
                        <a:rPr lang="en-US" sz="1800" b="0" i="1" dirty="0" err="1" smtClean="0">
                          <a:effectLst/>
                        </a:rPr>
                        <a:t>jesmь</a:t>
                      </a:r>
                      <a:endParaRPr lang="en-US" sz="1800" b="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dirty="0" smtClean="0">
                          <a:effectLst/>
                        </a:rPr>
                        <a:t>dal</a:t>
                      </a:r>
                      <a:r>
                        <a:rPr lang="ru-RU" sz="1800" b="0" i="1" dirty="0" smtClean="0">
                          <a:effectLst/>
                        </a:rPr>
                        <a:t>-ъ</a:t>
                      </a:r>
                      <a:r>
                        <a:rPr lang="en-US" sz="1800" b="0" i="1" baseline="0" dirty="0" smtClean="0">
                          <a:effectLst/>
                        </a:rPr>
                        <a:t> </a:t>
                      </a:r>
                      <a:r>
                        <a:rPr lang="en-US" sz="1800" b="1" i="1" dirty="0" smtClean="0">
                          <a:effectLst/>
                        </a:rPr>
                        <a:t>jest</a:t>
                      </a:r>
                      <a:r>
                        <a:rPr lang="ru-RU" sz="1800" b="1" i="1" dirty="0" smtClean="0">
                          <a:effectLst/>
                        </a:rPr>
                        <a:t>ь</a:t>
                      </a: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dirty="0" smtClean="0">
                          <a:effectLst/>
                        </a:rPr>
                        <a:t>dal</a:t>
                      </a:r>
                      <a:r>
                        <a:rPr lang="ru-RU" sz="1800" b="0" i="1" dirty="0" smtClean="0">
                          <a:effectLst/>
                        </a:rPr>
                        <a:t>-ъ</a:t>
                      </a:r>
                      <a:r>
                        <a:rPr lang="en-US" sz="1800" b="0" i="1" baseline="0" dirty="0" smtClean="0">
                          <a:effectLst/>
                        </a:rPr>
                        <a:t> </a:t>
                      </a:r>
                      <a:r>
                        <a:rPr lang="en-US" sz="1800" b="0" i="1" dirty="0" err="1" smtClean="0">
                          <a:effectLst/>
                        </a:rPr>
                        <a:t>jesmь</a:t>
                      </a:r>
                      <a:endParaRPr lang="en-US" sz="1800" b="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dirty="0" smtClean="0">
                          <a:effectLst/>
                        </a:rPr>
                        <a:t>dal</a:t>
                      </a:r>
                      <a:r>
                        <a:rPr lang="ru-RU" sz="1800" b="0" i="1" dirty="0" smtClean="0">
                          <a:effectLst/>
                        </a:rPr>
                        <a:t>-ъ</a:t>
                      </a:r>
                      <a:r>
                        <a:rPr lang="en-US" sz="1800" b="0" i="1" baseline="0" dirty="0" smtClean="0">
                          <a:effectLst/>
                        </a:rPr>
                        <a:t> </a:t>
                      </a:r>
                      <a:r>
                        <a:rPr lang="en-US" sz="1800" b="1" i="1" dirty="0" err="1" smtClean="0">
                          <a:effectLst/>
                        </a:rPr>
                        <a:t>Ø</a:t>
                      </a:r>
                      <a:r>
                        <a:rPr lang="en-US" sz="1800" b="1" i="1" baseline="-25000" dirty="0" err="1" smtClean="0">
                          <a:effectLst/>
                        </a:rPr>
                        <a:t>cop</a:t>
                      </a:r>
                      <a:endParaRPr lang="ru-RU" sz="1800" b="1" i="1" dirty="0" smtClean="0">
                        <a:effectLst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b="1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effectLst/>
                        </a:rPr>
                        <a:t>dal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0" i="1" dirty="0" err="1" smtClean="0">
                          <a:effectLst/>
                        </a:rPr>
                        <a:t>jesmь</a:t>
                      </a:r>
                      <a:endParaRPr lang="en-US" sz="1800" b="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>
                          <a:effectLst/>
                        </a:rPr>
                        <a:t>dal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1" i="1" dirty="0" err="1" smtClean="0">
                          <a:effectLst/>
                        </a:rPr>
                        <a:t>Ø</a:t>
                      </a:r>
                      <a:r>
                        <a:rPr lang="en-US" sz="1800" b="1" i="1" baseline="-25000" dirty="0" err="1" smtClean="0">
                          <a:effectLst/>
                        </a:rPr>
                        <a:t>cop</a:t>
                      </a:r>
                      <a:endParaRPr lang="ru-RU" sz="1800" i="1" dirty="0" smtClean="0">
                        <a:effectLst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70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Nominal</a:t>
                      </a:r>
                      <a:endParaRPr lang="ru-RU" sz="1800" dirty="0" smtClean="0">
                        <a:effectLst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1Sg.M</a:t>
                      </a:r>
                      <a:endParaRPr lang="ru-RU" sz="1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3Sg.M</a:t>
                      </a:r>
                      <a:endParaRPr lang="ru-RU" sz="18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0" i="1" dirty="0" err="1" smtClean="0">
                          <a:effectLst/>
                        </a:rPr>
                        <a:t>jesmь</a:t>
                      </a:r>
                      <a:endParaRPr lang="en-US" sz="1800" b="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en-US" sz="1800" i="1" dirty="0" smtClean="0">
                          <a:effectLst/>
                        </a:rPr>
                        <a:t>-</a:t>
                      </a:r>
                      <a:r>
                        <a:rPr lang="ru-RU" sz="1800" i="1" dirty="0" smtClean="0">
                          <a:effectLst/>
                        </a:rPr>
                        <a:t>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1" i="1" dirty="0" smtClean="0">
                          <a:effectLst/>
                        </a:rPr>
                        <a:t>jest</a:t>
                      </a:r>
                      <a:r>
                        <a:rPr lang="ru-RU" sz="1800" b="1" i="1" dirty="0" smtClean="0">
                          <a:effectLst/>
                        </a:rPr>
                        <a:t>ь</a:t>
                      </a:r>
                      <a:endParaRPr lang="ru-RU" sz="1800" i="1" dirty="0" smtClean="0">
                        <a:effectLst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0" i="1" dirty="0" err="1" smtClean="0">
                          <a:effectLst/>
                        </a:rPr>
                        <a:t>jesmь</a:t>
                      </a:r>
                      <a:endParaRPr lang="en-US" sz="1800" b="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en-US" sz="1800" i="1" dirty="0" smtClean="0">
                          <a:effectLst/>
                        </a:rPr>
                        <a:t>-</a:t>
                      </a:r>
                      <a:r>
                        <a:rPr lang="ru-RU" sz="1800" i="1" dirty="0" smtClean="0">
                          <a:effectLst/>
                        </a:rPr>
                        <a:t>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1" i="1" dirty="0" smtClean="0">
                          <a:effectLst/>
                        </a:rPr>
                        <a:t>jest</a:t>
                      </a:r>
                      <a:r>
                        <a:rPr lang="ru-RU" sz="1800" b="1" i="1" dirty="0" smtClean="0">
                          <a:effectLst/>
                        </a:rPr>
                        <a:t>ь</a:t>
                      </a:r>
                      <a:endParaRPr lang="ru-RU" sz="1800" i="1" dirty="0" smtClean="0">
                        <a:effectLst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ru-RU" sz="1800" i="1" dirty="0" smtClean="0">
                          <a:effectLst/>
                        </a:rPr>
                        <a:t>-ъ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0" i="1" dirty="0" err="1" smtClean="0">
                          <a:effectLst/>
                        </a:rPr>
                        <a:t>jesmь</a:t>
                      </a:r>
                      <a:endParaRPr lang="en-US" sz="1800" b="0" i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effectLst/>
                        </a:rPr>
                        <a:t>vinovat</a:t>
                      </a:r>
                      <a:r>
                        <a:rPr lang="en-US" sz="1800" i="1" dirty="0" smtClean="0">
                          <a:effectLst/>
                        </a:rPr>
                        <a:t>-</a:t>
                      </a:r>
                      <a:r>
                        <a:rPr lang="ru-RU" sz="1800" i="1" dirty="0" smtClean="0">
                          <a:effectLst/>
                        </a:rPr>
                        <a:t>ъ</a:t>
                      </a:r>
                      <a:r>
                        <a:rPr lang="en-US" sz="1800" i="1" baseline="0" dirty="0" smtClean="0">
                          <a:effectLst/>
                        </a:rPr>
                        <a:t> </a:t>
                      </a:r>
                      <a:r>
                        <a:rPr lang="en-US" sz="1800" b="1" i="1" dirty="0" err="1" smtClean="0">
                          <a:effectLst/>
                        </a:rPr>
                        <a:t>Ø</a:t>
                      </a:r>
                      <a:r>
                        <a:rPr lang="en-US" sz="1800" b="1" i="1" baseline="-25000" dirty="0" err="1" smtClean="0">
                          <a:effectLst/>
                        </a:rPr>
                        <a:t>cop</a:t>
                      </a:r>
                      <a:endParaRPr lang="ru-RU" sz="1800" i="1" dirty="0" smtClean="0">
                        <a:effectLst/>
                      </a:endParaRPr>
                    </a:p>
                  </a:txBody>
                  <a:tcPr marL="36195" marR="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36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332</TotalTime>
  <Words>989</Words>
  <Application>Microsoft Office PowerPoint</Application>
  <PresentationFormat>Экран (4:3)</PresentationFormat>
  <Paragraphs>195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Исполнительная</vt:lpstr>
      <vt:lpstr>Pronoun expansion in the history of Russian: The starting point</vt:lpstr>
      <vt:lpstr>Typological overview</vt:lpstr>
      <vt:lpstr>WALS 2013: cross-linguistic context</vt:lpstr>
      <vt:lpstr>Russian: from affixes to personal pronouns</vt:lpstr>
      <vt:lpstr>“Perfect-copula-drop” hypothesis</vt:lpstr>
      <vt:lpstr>Objections</vt:lpstr>
      <vt:lpstr>Clauses with a nominal predicate: do they behave the same way?</vt:lpstr>
      <vt:lpstr>The analysis: main principles</vt:lpstr>
      <vt:lpstr>Results-1</vt:lpstr>
      <vt:lpstr>Results-2</vt:lpstr>
      <vt:lpstr>Conclusion</vt:lpstr>
      <vt:lpstr>References</vt:lpstr>
      <vt:lpstr>Thanks for watching!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 expansion in the history of Russian: The starting point</dc:title>
  <dc:creator>client</dc:creator>
  <cp:lastModifiedBy>Microsoft Office</cp:lastModifiedBy>
  <cp:revision>43</cp:revision>
  <dcterms:created xsi:type="dcterms:W3CDTF">2017-11-24T21:52:05Z</dcterms:created>
  <dcterms:modified xsi:type="dcterms:W3CDTF">2017-11-25T08:12:10Z</dcterms:modified>
</cp:coreProperties>
</file>